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204"/>
    <a:srgbClr val="8EE5DF"/>
    <a:srgbClr val="FF9999"/>
    <a:srgbClr val="CFF4FC"/>
    <a:srgbClr val="1D4999"/>
    <a:srgbClr val="FDECA6"/>
    <a:srgbClr val="FFF200"/>
    <a:srgbClr val="5065E9"/>
    <a:srgbClr val="3F48CC"/>
    <a:srgbClr val="788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81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27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2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68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97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7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3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5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25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6C48-68A1-4CC6-815E-26B14B0A3A75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CD15-FFB3-4B4F-AC3D-DF5750EDD7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6ED64FA6-3567-2FFD-8CE3-CA6C08F0CA30}"/>
              </a:ext>
            </a:extLst>
          </p:cNvPr>
          <p:cNvSpPr/>
          <p:nvPr/>
        </p:nvSpPr>
        <p:spPr>
          <a:xfrm>
            <a:off x="0" y="0"/>
            <a:ext cx="6905157" cy="508376"/>
          </a:xfrm>
          <a:prstGeom prst="rect">
            <a:avLst/>
          </a:prstGeom>
          <a:solidFill>
            <a:srgbClr val="C5F2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DF06667C-37EB-ADED-9694-745661E74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1"/>
          <a:stretch>
            <a:fillRect/>
          </a:stretch>
        </p:blipFill>
        <p:spPr>
          <a:xfrm>
            <a:off x="-50923" y="313919"/>
            <a:ext cx="7048862" cy="597147"/>
          </a:xfrm>
          <a:prstGeom prst="rect">
            <a:avLst/>
          </a:prstGeom>
        </p:spPr>
      </p:pic>
      <p:pic>
        <p:nvPicPr>
          <p:cNvPr id="36" name="図 35" descr="座る, グリー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2C7697-6039-2C0F-1B6F-F18141D6F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7"/>
          <a:stretch>
            <a:fillRect/>
          </a:stretch>
        </p:blipFill>
        <p:spPr>
          <a:xfrm rot="5400000">
            <a:off x="419509" y="5690731"/>
            <a:ext cx="2830172" cy="3592757"/>
          </a:xfrm>
          <a:prstGeom prst="rect">
            <a:avLst/>
          </a:prstGeom>
        </p:spPr>
      </p:pic>
      <p:sp>
        <p:nvSpPr>
          <p:cNvPr id="27" name="楕円 26">
            <a:extLst>
              <a:ext uri="{FF2B5EF4-FFF2-40B4-BE49-F238E27FC236}">
                <a16:creationId xmlns:a16="http://schemas.microsoft.com/office/drawing/2014/main" id="{AA5B7D1D-1877-42B2-930A-EF6058EDCB0C}"/>
              </a:ext>
            </a:extLst>
          </p:cNvPr>
          <p:cNvSpPr/>
          <p:nvPr/>
        </p:nvSpPr>
        <p:spPr>
          <a:xfrm>
            <a:off x="1357993" y="7598871"/>
            <a:ext cx="833128" cy="5869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D9A5161-615E-4AF3-9046-05376B778838}"/>
              </a:ext>
            </a:extLst>
          </p:cNvPr>
          <p:cNvGrpSpPr/>
          <p:nvPr/>
        </p:nvGrpSpPr>
        <p:grpSpPr>
          <a:xfrm>
            <a:off x="-1" y="8480508"/>
            <a:ext cx="6858000" cy="1854046"/>
            <a:chOff x="111141" y="8363343"/>
            <a:chExt cx="6739650" cy="1854046"/>
          </a:xfrm>
          <a:solidFill>
            <a:srgbClr val="8EE5DF"/>
          </a:solidFill>
        </p:grpSpPr>
        <p:sp>
          <p:nvSpPr>
            <p:cNvPr id="47" name="タイトル 1">
              <a:extLst>
                <a:ext uri="{FF2B5EF4-FFF2-40B4-BE49-F238E27FC236}">
                  <a16:creationId xmlns:a16="http://schemas.microsoft.com/office/drawing/2014/main" id="{141AC22A-B014-4A8D-9359-21E530F7A766}"/>
                </a:ext>
              </a:extLst>
            </p:cNvPr>
            <p:cNvSpPr txBox="1">
              <a:spLocks/>
            </p:cNvSpPr>
            <p:nvPr/>
          </p:nvSpPr>
          <p:spPr>
            <a:xfrm>
              <a:off x="111141" y="8634019"/>
              <a:ext cx="6739650" cy="1187698"/>
            </a:xfrm>
            <a:prstGeom prst="rect">
              <a:avLst/>
            </a:prstGeom>
            <a:solidFill>
              <a:srgbClr val="C5F204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8"/>
              <a:r>
                <a:rPr lang="ja-JP" altLang="en-US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参加費：</a:t>
              </a:r>
              <a:r>
                <a:rPr lang="en-US" altLang="ja-JP" sz="1400" b="1" dirty="0">
                  <a:latin typeface="+mn-ea"/>
                  <a:cs typeface="源柔ゴシックX Bold" panose="020B0602020203020207" pitchFamily="50" charset="-128"/>
                </a:rPr>
                <a:t>3</a:t>
              </a:r>
              <a:r>
                <a:rPr lang="en-US" altLang="ja-JP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00</a:t>
              </a:r>
              <a:r>
                <a:rPr lang="ja-JP" altLang="en-US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円</a:t>
              </a:r>
              <a:br>
                <a:rPr lang="en-US" altLang="ja-JP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</a:br>
              <a:r>
                <a:rPr lang="ja-JP" altLang="en-US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定　員：先着</a:t>
              </a:r>
              <a:r>
                <a:rPr lang="en-US" altLang="ja-JP" sz="1400" b="1" dirty="0">
                  <a:latin typeface="+mn-ea"/>
                  <a:cs typeface="源柔ゴシックX Bold" panose="020B0602020203020207" pitchFamily="50" charset="-128"/>
                </a:rPr>
                <a:t>30</a:t>
              </a:r>
              <a:r>
                <a:rPr lang="ja-JP" altLang="en-US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名</a:t>
              </a:r>
              <a:br>
                <a:rPr lang="en-US" altLang="ja-JP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</a:br>
              <a:r>
                <a:rPr lang="ja-JP" altLang="en-US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備　考：申込み不要・持ち物不要</a:t>
              </a:r>
              <a:endParaRPr lang="en-US" altLang="ja-JP" sz="1400" b="1" dirty="0">
                <a:latin typeface="+mn-ea"/>
                <a:ea typeface="+mn-ea"/>
                <a:cs typeface="源柔ゴシックX Bold" panose="020B0602020203020207" pitchFamily="50" charset="-128"/>
              </a:endParaRPr>
            </a:p>
            <a:p>
              <a:pPr lvl="8"/>
              <a:r>
                <a:rPr lang="ja-JP" altLang="en-US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主　催：天理大学 社会連携センター</a:t>
              </a:r>
              <a:br>
                <a:rPr lang="en-US" altLang="ja-JP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</a:br>
              <a:r>
                <a:rPr lang="ja-JP" altLang="en-US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問合せ：天理大学</a:t>
              </a:r>
              <a:r>
                <a:rPr lang="en-US" altLang="ja-JP" sz="1400" b="1" dirty="0">
                  <a:latin typeface="+mn-ea"/>
                  <a:ea typeface="+mn-ea"/>
                  <a:cs typeface="源柔ゴシックX Bold" panose="020B0602020203020207" pitchFamily="50" charset="-128"/>
                </a:rPr>
                <a:t>0743-63-9007</a:t>
              </a:r>
              <a:endParaRPr lang="ja-JP" altLang="en-US" sz="1400" b="1" dirty="0">
                <a:latin typeface="+mn-ea"/>
                <a:ea typeface="+mn-ea"/>
                <a:cs typeface="源柔ゴシックX Bold" panose="020B0602020203020207" pitchFamily="50" charset="-128"/>
              </a:endParaRPr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2021B4B5-D041-4671-853E-0223A15571F0}"/>
                </a:ext>
              </a:extLst>
            </p:cNvPr>
            <p:cNvGrpSpPr/>
            <p:nvPr/>
          </p:nvGrpSpPr>
          <p:grpSpPr>
            <a:xfrm>
              <a:off x="187834" y="8682236"/>
              <a:ext cx="1917090" cy="1114856"/>
              <a:chOff x="67806" y="10059399"/>
              <a:chExt cx="1151049" cy="669375"/>
            </a:xfrm>
            <a:grpFill/>
          </p:grpSpPr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B6100B74-96EB-4F14-87B3-06039A5604AE}"/>
                  </a:ext>
                </a:extLst>
              </p:cNvPr>
              <p:cNvGrpSpPr/>
              <p:nvPr/>
            </p:nvGrpSpPr>
            <p:grpSpPr>
              <a:xfrm>
                <a:off x="67806" y="10059399"/>
                <a:ext cx="1151049" cy="669375"/>
                <a:chOff x="-2287596" y="8547947"/>
                <a:chExt cx="1151049" cy="669375"/>
              </a:xfrm>
              <a:grpFill/>
            </p:grpSpPr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65E535CA-8A07-44AD-BB39-E28C96CD3EAC}"/>
                    </a:ext>
                  </a:extLst>
                </p:cNvPr>
                <p:cNvSpPr/>
                <p:nvPr/>
              </p:nvSpPr>
              <p:spPr>
                <a:xfrm>
                  <a:off x="-2261696" y="8559116"/>
                  <a:ext cx="1125123" cy="6582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54" name="グループ化 53">
                  <a:extLst>
                    <a:ext uri="{FF2B5EF4-FFF2-40B4-BE49-F238E27FC236}">
                      <a16:creationId xmlns:a16="http://schemas.microsoft.com/office/drawing/2014/main" id="{4BC42BE0-28A7-4E8C-B30C-656842111AC4}"/>
                    </a:ext>
                  </a:extLst>
                </p:cNvPr>
                <p:cNvGrpSpPr/>
                <p:nvPr/>
              </p:nvGrpSpPr>
              <p:grpSpPr>
                <a:xfrm>
                  <a:off x="-2287596" y="8547947"/>
                  <a:ext cx="1151049" cy="668437"/>
                  <a:chOff x="723981" y="9694771"/>
                  <a:chExt cx="1151049" cy="668437"/>
                </a:xfrm>
                <a:grpFill/>
              </p:grpSpPr>
              <p:pic>
                <p:nvPicPr>
                  <p:cNvPr id="56" name="図 55">
                    <a:extLst>
                      <a:ext uri="{FF2B5EF4-FFF2-40B4-BE49-F238E27FC236}">
                        <a16:creationId xmlns:a16="http://schemas.microsoft.com/office/drawing/2014/main" id="{5BC3027C-3784-48DE-911E-ED6F40FF7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5938" y="9694771"/>
                    <a:ext cx="1147110" cy="38269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7" name="図 56">
                    <a:extLst>
                      <a:ext uri="{FF2B5EF4-FFF2-40B4-BE49-F238E27FC236}">
                        <a16:creationId xmlns:a16="http://schemas.microsoft.com/office/drawing/2014/main" id="{1234507F-A894-422D-A0E9-FDB4B65CE3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23981" y="10059957"/>
                    <a:ext cx="1151049" cy="303251"/>
                  </a:xfrm>
                  <a:prstGeom prst="rect">
                    <a:avLst/>
                  </a:prstGeom>
                  <a:grpFill/>
                </p:spPr>
              </p:pic>
            </p:grpSp>
          </p:grp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290EB5D-E97C-464B-9BD6-917A67FA20CF}"/>
                  </a:ext>
                </a:extLst>
              </p:cNvPr>
              <p:cNvSpPr txBox="1"/>
              <p:nvPr/>
            </p:nvSpPr>
            <p:spPr>
              <a:xfrm>
                <a:off x="583054" y="10377666"/>
                <a:ext cx="4366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/>
                  <a:t>×</a:t>
                </a:r>
                <a:endParaRPr kumimoji="1" lang="ja-JP" altLang="en-US" sz="1400" dirty="0"/>
              </a:p>
            </p:txBody>
          </p:sp>
        </p:grp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7156A103-3DAE-4447-8D83-91D47930C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9" t="8573" r="6209" b="6444"/>
            <a:stretch>
              <a:fillRect/>
            </a:stretch>
          </p:blipFill>
          <p:spPr>
            <a:xfrm>
              <a:off x="6117559" y="8363343"/>
              <a:ext cx="622517" cy="60244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0" name="字幕 2">
              <a:extLst>
                <a:ext uri="{FF2B5EF4-FFF2-40B4-BE49-F238E27FC236}">
                  <a16:creationId xmlns:a16="http://schemas.microsoft.com/office/drawing/2014/main" id="{C15DCA0A-817A-44DC-8803-8540621C7420}"/>
                </a:ext>
              </a:extLst>
            </p:cNvPr>
            <p:cNvSpPr txBox="1">
              <a:spLocks/>
            </p:cNvSpPr>
            <p:nvPr/>
          </p:nvSpPr>
          <p:spPr>
            <a:xfrm>
              <a:off x="1057960" y="8753818"/>
              <a:ext cx="3410346" cy="146357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050" dirty="0">
                  <a:latin typeface="AR Pゴシック体M" panose="020B0600000000000000" pitchFamily="50" charset="-128"/>
                  <a:ea typeface="AR Pゴシック体M" panose="020B0600000000000000" pitchFamily="50" charset="-128"/>
                </a:rPr>
                <a:t>講師：天理大学 </a:t>
              </a:r>
              <a:endParaRPr lang="en-US" altLang="ja-JP" sz="1050" dirty="0">
                <a:latin typeface="AR Pゴシック体M" panose="020B0600000000000000" pitchFamily="50" charset="-128"/>
                <a:ea typeface="AR Pゴシック体M" panose="020B0600000000000000" pitchFamily="50" charset="-128"/>
              </a:endParaRPr>
            </a:p>
            <a:p>
              <a:r>
                <a:rPr lang="ja-JP" altLang="en-US" sz="1050" dirty="0">
                  <a:latin typeface="AR Pゴシック体M" panose="020B0600000000000000" pitchFamily="50" charset="-128"/>
                  <a:ea typeface="AR Pゴシック体M" panose="020B0600000000000000" pitchFamily="50" charset="-128"/>
                </a:rPr>
                <a:t>　　人文学部</a:t>
              </a:r>
              <a:endParaRPr lang="en-US" altLang="ja-JP" sz="1050" dirty="0">
                <a:latin typeface="AR Pゴシック体M" panose="020B0600000000000000" pitchFamily="50" charset="-128"/>
                <a:ea typeface="AR Pゴシック体M" panose="020B0600000000000000" pitchFamily="50" charset="-128"/>
              </a:endParaRPr>
            </a:p>
            <a:p>
              <a:r>
                <a:rPr lang="ja-JP" altLang="en-US" sz="1050" dirty="0">
                  <a:latin typeface="AR Pゴシック体M" panose="020B0600000000000000" pitchFamily="50" charset="-128"/>
                  <a:ea typeface="AR Pゴシック体M" panose="020B0600000000000000" pitchFamily="50" charset="-128"/>
                </a:rPr>
                <a:t>　　　　上田喜彦先生</a:t>
              </a:r>
              <a:endParaRPr lang="en-US" altLang="ja-JP" sz="1050" dirty="0">
                <a:latin typeface="AR Pゴシック体M" panose="020B0600000000000000" pitchFamily="50" charset="-128"/>
                <a:ea typeface="AR Pゴシック体M" panose="020B0600000000000000" pitchFamily="50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CB589B7-F220-4A8F-B8DD-12A97F9C23B7}"/>
              </a:ext>
            </a:extLst>
          </p:cNvPr>
          <p:cNvGrpSpPr/>
          <p:nvPr/>
        </p:nvGrpSpPr>
        <p:grpSpPr>
          <a:xfrm>
            <a:off x="3396426" y="3668865"/>
            <a:ext cx="3771924" cy="1452269"/>
            <a:chOff x="2718136" y="-357288"/>
            <a:chExt cx="3308755" cy="1314811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5E1BA76D-9D0A-4BC6-8EFB-CC9D518AA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7622" y="46828"/>
              <a:ext cx="3159269" cy="91069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8CDA7A17-E4C0-4F81-AA5F-1E8F470F6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18136" y="-357288"/>
              <a:ext cx="3159269" cy="639506"/>
            </a:xfrm>
            <a:prstGeom prst="rect">
              <a:avLst/>
            </a:prstGeom>
          </p:spPr>
        </p:pic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1968E4F-E4C7-EF93-9A22-570D7B044CEC}"/>
              </a:ext>
            </a:extLst>
          </p:cNvPr>
          <p:cNvSpPr txBox="1"/>
          <p:nvPr/>
        </p:nvSpPr>
        <p:spPr>
          <a:xfrm>
            <a:off x="3955603" y="6478454"/>
            <a:ext cx="2663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昔からある日本のおもちゃ「まゆ玉落とし」を知っていますか。かいこのまゆの中に玉を入れてコロコロころがすおもちゃです。アルミ箔でまゆ玉をつくる簡単な工作です。不思議な動きを楽しみながら、めいろで遊んでみましょう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938F4AB-4B59-81F6-6978-064F70FB668C}"/>
              </a:ext>
            </a:extLst>
          </p:cNvPr>
          <p:cNvGrpSpPr/>
          <p:nvPr/>
        </p:nvGrpSpPr>
        <p:grpSpPr>
          <a:xfrm>
            <a:off x="2492792" y="2874442"/>
            <a:ext cx="3691081" cy="989765"/>
            <a:chOff x="-4938715" y="5903443"/>
            <a:chExt cx="4692680" cy="113018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F4CB829-6C13-E233-5DE5-12C75D4F3C09}"/>
                </a:ext>
              </a:extLst>
            </p:cNvPr>
            <p:cNvGrpSpPr/>
            <p:nvPr/>
          </p:nvGrpSpPr>
          <p:grpSpPr>
            <a:xfrm>
              <a:off x="-4938715" y="6519347"/>
              <a:ext cx="3303535" cy="492185"/>
              <a:chOff x="-5405188" y="2777173"/>
              <a:chExt cx="3303535" cy="492185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8F29B2D0-9715-332E-E343-DF70A978C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11307" y="3068570"/>
                <a:ext cx="209654" cy="199083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1B6035E3-5E17-1277-E374-6921BA573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405188" y="2783636"/>
                <a:ext cx="347199" cy="485722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5232ADBB-EBF5-98D2-B7DB-1C8DE46C1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06497" y="3068571"/>
                <a:ext cx="209654" cy="199083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3590966C-FA1B-D9C2-40F5-392F578BF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027998" y="2781931"/>
                <a:ext cx="354469" cy="485722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4D428E5A-7EB7-4052-F9F1-4A61EA47C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64652" y="2777173"/>
                <a:ext cx="336207" cy="470345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D4D9973F-19FF-BA76-7D73-F21452524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297843" y="2783472"/>
                <a:ext cx="330142" cy="453310"/>
              </a:xfrm>
              <a:prstGeom prst="rect">
                <a:avLst/>
              </a:prstGeom>
            </p:spPr>
          </p:pic>
        </p:grpSp>
        <p:pic>
          <p:nvPicPr>
            <p:cNvPr id="8" name="図 7" descr="図形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5151C72-0A44-58FF-6409-BA79F45EE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0865" y="5952574"/>
              <a:ext cx="435693" cy="1011931"/>
            </a:xfrm>
            <a:prstGeom prst="rect">
              <a:avLst/>
            </a:prstGeom>
          </p:spPr>
        </p:pic>
        <p:pic>
          <p:nvPicPr>
            <p:cNvPr id="10" name="図 9" descr="図形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47B8695-8C07-85C4-4043-3D831F47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13483" y="5987269"/>
              <a:ext cx="435693" cy="1011931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DB55BCC-94D7-D804-09CA-356AEAAF1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25628" y="5970400"/>
              <a:ext cx="763394" cy="1046062"/>
            </a:xfrm>
            <a:prstGeom prst="rect">
              <a:avLst/>
            </a:prstGeom>
          </p:spPr>
        </p:pic>
        <p:pic>
          <p:nvPicPr>
            <p:cNvPr id="13" name="図 12" descr="図形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E2FB299D-CFD2-055E-8984-181560FE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5614" y="5903443"/>
              <a:ext cx="779579" cy="1130188"/>
            </a:xfrm>
            <a:prstGeom prst="rect">
              <a:avLst/>
            </a:prstGeom>
          </p:spPr>
        </p:pic>
      </p:grpSp>
      <p:pic>
        <p:nvPicPr>
          <p:cNvPr id="30" name="図 29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7A414C98-D504-922E-424F-C3A5054F6CB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59449" r="20743" b="10503"/>
          <a:stretch>
            <a:fillRect/>
          </a:stretch>
        </p:blipFill>
        <p:spPr>
          <a:xfrm rot="5400000">
            <a:off x="-1199562" y="2471774"/>
            <a:ext cx="4826703" cy="2611759"/>
          </a:xfrm>
          <a:prstGeom prst="rect">
            <a:avLst/>
          </a:prstGeom>
        </p:spPr>
      </p:pic>
      <p:pic>
        <p:nvPicPr>
          <p:cNvPr id="31" name="図 30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2E7F7B00-76E7-5700-1E21-0992BA7D3C2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5097" r="63483" b="45548"/>
          <a:stretch>
            <a:fillRect/>
          </a:stretch>
        </p:blipFill>
        <p:spPr>
          <a:xfrm rot="4931502">
            <a:off x="2611375" y="-577839"/>
            <a:ext cx="2352415" cy="4450593"/>
          </a:xfrm>
          <a:prstGeom prst="rect">
            <a:avLst/>
          </a:prstGeom>
        </p:spPr>
      </p:pic>
      <p:pic>
        <p:nvPicPr>
          <p:cNvPr id="32" name="図 31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0F63D794-B6BB-2194-B29E-8A22D40A2BE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1" t="2550" r="29746" b="44321"/>
          <a:stretch>
            <a:fillRect/>
          </a:stretch>
        </p:blipFill>
        <p:spPr>
          <a:xfrm rot="5761789">
            <a:off x="3345896" y="3311064"/>
            <a:ext cx="1873465" cy="4785038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38993F-F13E-5A0D-08A3-5582E954E4AD}"/>
              </a:ext>
            </a:extLst>
          </p:cNvPr>
          <p:cNvSpPr txBox="1"/>
          <p:nvPr/>
        </p:nvSpPr>
        <p:spPr>
          <a:xfrm>
            <a:off x="5984218" y="3557532"/>
            <a:ext cx="134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（日）</a:t>
            </a: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EC4ADB98-A35F-929D-3C20-FC082E74950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34" r="33313" b="34489"/>
          <a:stretch>
            <a:fillRect/>
          </a:stretch>
        </p:blipFill>
        <p:spPr>
          <a:xfrm rot="21326997">
            <a:off x="763119" y="3659732"/>
            <a:ext cx="624443" cy="408950"/>
          </a:xfrm>
          <a:prstGeom prst="rect">
            <a:avLst/>
          </a:prstGeom>
        </p:spPr>
      </p:pic>
      <p:pic>
        <p:nvPicPr>
          <p:cNvPr id="41" name="図 40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5F1B968E-1038-C2CC-6974-BCF3DD58C8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266">
            <a:off x="4993838" y="835471"/>
            <a:ext cx="895773" cy="816734"/>
          </a:xfrm>
          <a:prstGeom prst="rect">
            <a:avLst/>
          </a:prstGeom>
        </p:spPr>
      </p:pic>
      <p:pic>
        <p:nvPicPr>
          <p:cNvPr id="62" name="図 61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88EB1124-BC3A-43F5-31AE-0B1122DDEF9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1" t="1323" r="64529" b="85324"/>
          <a:stretch>
            <a:fillRect/>
          </a:stretch>
        </p:blipFill>
        <p:spPr>
          <a:xfrm rot="4931502">
            <a:off x="5716947" y="1801091"/>
            <a:ext cx="676907" cy="1415786"/>
          </a:xfrm>
          <a:prstGeom prst="rect">
            <a:avLst/>
          </a:prstGeom>
        </p:spPr>
      </p:pic>
      <p:pic>
        <p:nvPicPr>
          <p:cNvPr id="72" name="図 71" descr="座る, 雨, 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F62E5A9-B3C9-5497-FDD3-242D5E3234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95" y="4744800"/>
            <a:ext cx="539989" cy="953980"/>
          </a:xfrm>
          <a:prstGeom prst="rect">
            <a:avLst/>
          </a:prstGeom>
        </p:spPr>
      </p:pic>
      <p:pic>
        <p:nvPicPr>
          <p:cNvPr id="79" name="図 78" descr="持つ, 衣類, 傘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A23C5C7-4BA7-9C49-3E6E-6B28DC32E9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41" y="7851921"/>
            <a:ext cx="620144" cy="795146"/>
          </a:xfrm>
          <a:prstGeom prst="rect">
            <a:avLst/>
          </a:prstGeom>
        </p:spPr>
      </p:pic>
      <p:pic>
        <p:nvPicPr>
          <p:cNvPr id="82" name="図 81" descr="写真, テーブル, 座る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584617E-1329-1458-C1FE-BB6B676F1E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3" y="7851921"/>
            <a:ext cx="636856" cy="842438"/>
          </a:xfrm>
          <a:prstGeom prst="rect">
            <a:avLst/>
          </a:prstGeom>
        </p:spPr>
      </p:pic>
      <p:pic>
        <p:nvPicPr>
          <p:cNvPr id="83" name="図 82" descr="持つ, 衣類, 傘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F84B71E-DACB-584F-F9A7-E9AEA8FD43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52" y="7891479"/>
            <a:ext cx="620144" cy="795146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9BA51352-4CA7-8BAE-8622-1BE965BC39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38" y="2672804"/>
            <a:ext cx="468346" cy="665706"/>
          </a:xfrm>
          <a:prstGeom prst="rect">
            <a:avLst/>
          </a:prstGeom>
        </p:spPr>
      </p:pic>
      <p:pic>
        <p:nvPicPr>
          <p:cNvPr id="92" name="図 91" descr="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4824EE6-A3BE-F896-8459-82C8B0242A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1" y="408931"/>
            <a:ext cx="585196" cy="726270"/>
          </a:xfrm>
          <a:prstGeom prst="rect">
            <a:avLst/>
          </a:prstGeom>
        </p:spPr>
      </p:pic>
      <p:pic>
        <p:nvPicPr>
          <p:cNvPr id="96" name="図 95" descr="花瓶に入っている瓶&#10;&#10;AI 生成コンテンツは誤りを含む可能性があります。">
            <a:extLst>
              <a:ext uri="{FF2B5EF4-FFF2-40B4-BE49-F238E27FC236}">
                <a16:creationId xmlns:a16="http://schemas.microsoft.com/office/drawing/2014/main" id="{20C9A1D6-AF75-C1C5-9D87-0CAC545FE9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9089" flipH="1">
            <a:off x="330283" y="421104"/>
            <a:ext cx="580689" cy="1034227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4E030FA-435D-6DAA-360E-8D4B69B8176D}"/>
              </a:ext>
            </a:extLst>
          </p:cNvPr>
          <p:cNvSpPr txBox="1"/>
          <p:nvPr/>
        </p:nvSpPr>
        <p:spPr>
          <a:xfrm>
            <a:off x="50464" y="6674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てんだいフェスタ　ワークショップ</a:t>
            </a:r>
          </a:p>
        </p:txBody>
      </p:sp>
      <p:pic>
        <p:nvPicPr>
          <p:cNvPr id="98" name="図 97" descr="花瓶に入っている瓶&#10;&#10;AI 生成コンテンツは誤りを含む可能性があります。">
            <a:extLst>
              <a:ext uri="{FF2B5EF4-FFF2-40B4-BE49-F238E27FC236}">
                <a16:creationId xmlns:a16="http://schemas.microsoft.com/office/drawing/2014/main" id="{52C73DB5-2ECC-D3D2-0381-00FC401E31B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5765" flipH="1">
            <a:off x="4788851" y="79656"/>
            <a:ext cx="584344" cy="1040738"/>
          </a:xfrm>
          <a:prstGeom prst="rect">
            <a:avLst/>
          </a:prstGeom>
        </p:spPr>
      </p:pic>
      <p:pic>
        <p:nvPicPr>
          <p:cNvPr id="99" name="図 98" descr="花瓶に入っている瓶&#10;&#10;AI 生成コンテンツは誤りを含む可能性があります。">
            <a:extLst>
              <a:ext uri="{FF2B5EF4-FFF2-40B4-BE49-F238E27FC236}">
                <a16:creationId xmlns:a16="http://schemas.microsoft.com/office/drawing/2014/main" id="{075118FD-661A-1936-2736-32F6341CE6E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874" flipH="1">
            <a:off x="6088336" y="912874"/>
            <a:ext cx="584344" cy="1040738"/>
          </a:xfrm>
          <a:prstGeom prst="rect">
            <a:avLst/>
          </a:prstGeom>
        </p:spPr>
      </p:pic>
      <p:pic>
        <p:nvPicPr>
          <p:cNvPr id="100" name="図 99" descr="花瓶に入っている瓶&#10;&#10;AI 生成コンテンツは誤りを含む可能性があります。">
            <a:extLst>
              <a:ext uri="{FF2B5EF4-FFF2-40B4-BE49-F238E27FC236}">
                <a16:creationId xmlns:a16="http://schemas.microsoft.com/office/drawing/2014/main" id="{D07E7315-A8A2-6F88-61B1-2848483477E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905" flipH="1">
            <a:off x="319809" y="6115854"/>
            <a:ext cx="420078" cy="748174"/>
          </a:xfrm>
          <a:prstGeom prst="rect">
            <a:avLst/>
          </a:prstGeom>
        </p:spPr>
      </p:pic>
      <p:pic>
        <p:nvPicPr>
          <p:cNvPr id="101" name="図 100" descr="花瓶に入っている瓶&#10;&#10;AI 生成コンテンツは誤りを含む可能性があります。">
            <a:extLst>
              <a:ext uri="{FF2B5EF4-FFF2-40B4-BE49-F238E27FC236}">
                <a16:creationId xmlns:a16="http://schemas.microsoft.com/office/drawing/2014/main" id="{379599BC-8213-799D-BF6E-3D608760A5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9079" flipH="1">
            <a:off x="2655249" y="4103886"/>
            <a:ext cx="420078" cy="748174"/>
          </a:xfrm>
          <a:prstGeom prst="rect">
            <a:avLst/>
          </a:prstGeom>
        </p:spPr>
      </p:pic>
      <p:pic>
        <p:nvPicPr>
          <p:cNvPr id="102" name="図 101" descr="花瓶に入っている瓶&#10;&#10;AI 生成コンテンツは誤りを含む可能性があります。">
            <a:extLst>
              <a:ext uri="{FF2B5EF4-FFF2-40B4-BE49-F238E27FC236}">
                <a16:creationId xmlns:a16="http://schemas.microsoft.com/office/drawing/2014/main" id="{4812709F-F56C-227D-F74B-32611FD5C32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1724" flipH="1">
            <a:off x="3590720" y="4343890"/>
            <a:ext cx="364366" cy="6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103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Pゴシック体M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ワークショップ</dc:title>
  <dc:creator>森田 瀬奈</dc:creator>
  <cp:lastModifiedBy>森田 瀬奈</cp:lastModifiedBy>
  <cp:revision>50</cp:revision>
  <cp:lastPrinted>2025-10-01T08:22:20Z</cp:lastPrinted>
  <dcterms:created xsi:type="dcterms:W3CDTF">2024-12-25T04:16:18Z</dcterms:created>
  <dcterms:modified xsi:type="dcterms:W3CDTF">2025-10-01T08:22:23Z</dcterms:modified>
</cp:coreProperties>
</file>