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4" r:id="rId3"/>
    <p:sldId id="258" r:id="rId4"/>
    <p:sldId id="259" r:id="rId5"/>
    <p:sldId id="260" r:id="rId6"/>
    <p:sldId id="261" r:id="rId7"/>
    <p:sldId id="262" r:id="rId8"/>
    <p:sldId id="263" r:id="rId9"/>
    <p:sldId id="264" r:id="rId10"/>
    <p:sldId id="265" r:id="rId11"/>
    <p:sldId id="292" r:id="rId12"/>
    <p:sldId id="293" r:id="rId13"/>
    <p:sldId id="284" r:id="rId14"/>
    <p:sldId id="276" r:id="rId15"/>
    <p:sldId id="277"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667377-7E4C-3837-2572-E6DAEA21DC9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68892CE-3870-3034-40CC-D5C6C5E647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9D7DA74-23DA-C0D5-CF7B-AB4CB334B7E6}"/>
              </a:ext>
            </a:extLst>
          </p:cNvPr>
          <p:cNvSpPr>
            <a:spLocks noGrp="1"/>
          </p:cNvSpPr>
          <p:nvPr>
            <p:ph type="dt" sz="half" idx="10"/>
          </p:nvPr>
        </p:nvSpPr>
        <p:spPr/>
        <p:txBody>
          <a:bodyPr/>
          <a:lstStyle/>
          <a:p>
            <a:fld id="{F34BC1C6-067D-4BA0-B605-AEEB04789B47}"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9B39FAE3-8345-0D0B-7E88-C2AA4DBA44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D1771-4DFD-E34F-8ADC-DDA94084F63B}"/>
              </a:ext>
            </a:extLst>
          </p:cNvPr>
          <p:cNvSpPr>
            <a:spLocks noGrp="1"/>
          </p:cNvSpPr>
          <p:nvPr>
            <p:ph type="sldNum" sz="quarter" idx="12"/>
          </p:nvPr>
        </p:nvSpPr>
        <p:spPr/>
        <p:txBody>
          <a:body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250835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A58F0-EA7C-B40A-329A-7EABE34AB5C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D37397-17A5-E41A-EE58-9AD5E7471A1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8811E9-ABA9-8806-C5F6-82CC85BE2F59}"/>
              </a:ext>
            </a:extLst>
          </p:cNvPr>
          <p:cNvSpPr>
            <a:spLocks noGrp="1"/>
          </p:cNvSpPr>
          <p:nvPr>
            <p:ph type="dt" sz="half" idx="10"/>
          </p:nvPr>
        </p:nvSpPr>
        <p:spPr/>
        <p:txBody>
          <a:bodyPr/>
          <a:lstStyle/>
          <a:p>
            <a:fld id="{F34BC1C6-067D-4BA0-B605-AEEB04789B47}"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8C5F4745-6572-ECFC-C633-87BCB0F4C8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15CA0F-EC7D-E4DA-AAA6-468FF7BFB5C2}"/>
              </a:ext>
            </a:extLst>
          </p:cNvPr>
          <p:cNvSpPr>
            <a:spLocks noGrp="1"/>
          </p:cNvSpPr>
          <p:nvPr>
            <p:ph type="sldNum" sz="quarter" idx="12"/>
          </p:nvPr>
        </p:nvSpPr>
        <p:spPr/>
        <p:txBody>
          <a:body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266349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4B13F69-177B-2976-0E51-B32C70FC935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72B84A-AB89-E9F9-8202-71234883B24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7A7347-0454-2B4F-3791-5220687B58A8}"/>
              </a:ext>
            </a:extLst>
          </p:cNvPr>
          <p:cNvSpPr>
            <a:spLocks noGrp="1"/>
          </p:cNvSpPr>
          <p:nvPr>
            <p:ph type="dt" sz="half" idx="10"/>
          </p:nvPr>
        </p:nvSpPr>
        <p:spPr/>
        <p:txBody>
          <a:bodyPr/>
          <a:lstStyle/>
          <a:p>
            <a:fld id="{F34BC1C6-067D-4BA0-B605-AEEB04789B47}"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356D6304-F4D0-18CD-5B9C-6C69B2865F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895FFD-C0DA-9F1C-9C09-0645D4A255D2}"/>
              </a:ext>
            </a:extLst>
          </p:cNvPr>
          <p:cNvSpPr>
            <a:spLocks noGrp="1"/>
          </p:cNvSpPr>
          <p:nvPr>
            <p:ph type="sldNum" sz="quarter" idx="12"/>
          </p:nvPr>
        </p:nvSpPr>
        <p:spPr/>
        <p:txBody>
          <a:body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272074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AA4EB4-FBF7-5417-007F-4FF46C8DD5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FB5877-CBDA-02BF-E14F-DB34D0D0FDE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7AFA5B-E44C-2868-983E-3B9B65018B9C}"/>
              </a:ext>
            </a:extLst>
          </p:cNvPr>
          <p:cNvSpPr>
            <a:spLocks noGrp="1"/>
          </p:cNvSpPr>
          <p:nvPr>
            <p:ph type="dt" sz="half" idx="10"/>
          </p:nvPr>
        </p:nvSpPr>
        <p:spPr/>
        <p:txBody>
          <a:bodyPr/>
          <a:lstStyle/>
          <a:p>
            <a:fld id="{F34BC1C6-067D-4BA0-B605-AEEB04789B47}"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79EE6B6A-30F1-CE40-FB4E-C607C2E4D1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59E69D-8BED-C591-5C8A-C2C4392F9A14}"/>
              </a:ext>
            </a:extLst>
          </p:cNvPr>
          <p:cNvSpPr>
            <a:spLocks noGrp="1"/>
          </p:cNvSpPr>
          <p:nvPr>
            <p:ph type="sldNum" sz="quarter" idx="12"/>
          </p:nvPr>
        </p:nvSpPr>
        <p:spPr/>
        <p:txBody>
          <a:body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66168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64B05F-9B0E-D361-0CA1-CEE67FD12F2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4854D3-D9CC-1157-5FC0-65849B0E8C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8FCD9BC-44BE-0B02-DADE-68C6AFE6BC42}"/>
              </a:ext>
            </a:extLst>
          </p:cNvPr>
          <p:cNvSpPr>
            <a:spLocks noGrp="1"/>
          </p:cNvSpPr>
          <p:nvPr>
            <p:ph type="dt" sz="half" idx="10"/>
          </p:nvPr>
        </p:nvSpPr>
        <p:spPr/>
        <p:txBody>
          <a:bodyPr/>
          <a:lstStyle/>
          <a:p>
            <a:fld id="{F34BC1C6-067D-4BA0-B605-AEEB04789B47}"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30D4FE72-C88B-0CE8-7933-18E22871E3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867378-DFB9-FFAC-DB47-948F3CC0501A}"/>
              </a:ext>
            </a:extLst>
          </p:cNvPr>
          <p:cNvSpPr>
            <a:spLocks noGrp="1"/>
          </p:cNvSpPr>
          <p:nvPr>
            <p:ph type="sldNum" sz="quarter" idx="12"/>
          </p:nvPr>
        </p:nvSpPr>
        <p:spPr/>
        <p:txBody>
          <a:body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339930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63A1E7-BD7E-2306-2356-D36C4327D58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83F094-7059-2BAC-B4BC-271CCA8E5FA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2275365-29B9-26A1-6CF5-FF03DC504B2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AEB199-E428-22A9-D9AF-2544D66CB96F}"/>
              </a:ext>
            </a:extLst>
          </p:cNvPr>
          <p:cNvSpPr>
            <a:spLocks noGrp="1"/>
          </p:cNvSpPr>
          <p:nvPr>
            <p:ph type="dt" sz="half" idx="10"/>
          </p:nvPr>
        </p:nvSpPr>
        <p:spPr/>
        <p:txBody>
          <a:bodyPr/>
          <a:lstStyle/>
          <a:p>
            <a:fld id="{F34BC1C6-067D-4BA0-B605-AEEB04789B47}" type="datetimeFigureOut">
              <a:rPr kumimoji="1" lang="ja-JP" altLang="en-US" smtClean="0"/>
              <a:t>2024/8/25</a:t>
            </a:fld>
            <a:endParaRPr kumimoji="1" lang="ja-JP" altLang="en-US"/>
          </a:p>
        </p:txBody>
      </p:sp>
      <p:sp>
        <p:nvSpPr>
          <p:cNvPr id="6" name="フッター プレースホルダー 5">
            <a:extLst>
              <a:ext uri="{FF2B5EF4-FFF2-40B4-BE49-F238E27FC236}">
                <a16:creationId xmlns:a16="http://schemas.microsoft.com/office/drawing/2014/main" id="{98061EF6-39B0-623D-B7FD-5776429EBD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643A64-53BE-5E83-B0FB-E609D097E246}"/>
              </a:ext>
            </a:extLst>
          </p:cNvPr>
          <p:cNvSpPr>
            <a:spLocks noGrp="1"/>
          </p:cNvSpPr>
          <p:nvPr>
            <p:ph type="sldNum" sz="quarter" idx="12"/>
          </p:nvPr>
        </p:nvSpPr>
        <p:spPr/>
        <p:txBody>
          <a:body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198037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F7F190-513D-28D3-D1C5-0CFA33D38D8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DCF5782-0A08-763D-273A-EC7C90007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D21E56E-5851-E2DD-3CEE-615D75EF4E9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B4A8DD5-DEA8-8CFD-78D6-D64E9009A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DDCB333-831B-3E07-3D31-81E8F9045BE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C5B288D-4C3C-02E6-9D5E-A53A56087EFB}"/>
              </a:ext>
            </a:extLst>
          </p:cNvPr>
          <p:cNvSpPr>
            <a:spLocks noGrp="1"/>
          </p:cNvSpPr>
          <p:nvPr>
            <p:ph type="dt" sz="half" idx="10"/>
          </p:nvPr>
        </p:nvSpPr>
        <p:spPr/>
        <p:txBody>
          <a:bodyPr/>
          <a:lstStyle/>
          <a:p>
            <a:fld id="{F34BC1C6-067D-4BA0-B605-AEEB04789B47}" type="datetimeFigureOut">
              <a:rPr kumimoji="1" lang="ja-JP" altLang="en-US" smtClean="0"/>
              <a:t>2024/8/25</a:t>
            </a:fld>
            <a:endParaRPr kumimoji="1" lang="ja-JP" altLang="en-US"/>
          </a:p>
        </p:txBody>
      </p:sp>
      <p:sp>
        <p:nvSpPr>
          <p:cNvPr id="8" name="フッター プレースホルダー 7">
            <a:extLst>
              <a:ext uri="{FF2B5EF4-FFF2-40B4-BE49-F238E27FC236}">
                <a16:creationId xmlns:a16="http://schemas.microsoft.com/office/drawing/2014/main" id="{3BC6351B-C65C-B178-38FD-994EF46A45B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D15CA47-CFB9-B149-A1C5-9EFB8D0581C7}"/>
              </a:ext>
            </a:extLst>
          </p:cNvPr>
          <p:cNvSpPr>
            <a:spLocks noGrp="1"/>
          </p:cNvSpPr>
          <p:nvPr>
            <p:ph type="sldNum" sz="quarter" idx="12"/>
          </p:nvPr>
        </p:nvSpPr>
        <p:spPr/>
        <p:txBody>
          <a:body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44204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AD486-914E-F211-DFBE-696909F8238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225E636-8B89-BD78-9664-E86A412593AA}"/>
              </a:ext>
            </a:extLst>
          </p:cNvPr>
          <p:cNvSpPr>
            <a:spLocks noGrp="1"/>
          </p:cNvSpPr>
          <p:nvPr>
            <p:ph type="dt" sz="half" idx="10"/>
          </p:nvPr>
        </p:nvSpPr>
        <p:spPr/>
        <p:txBody>
          <a:bodyPr/>
          <a:lstStyle/>
          <a:p>
            <a:fld id="{F34BC1C6-067D-4BA0-B605-AEEB04789B47}" type="datetimeFigureOut">
              <a:rPr kumimoji="1" lang="ja-JP" altLang="en-US" smtClean="0"/>
              <a:t>2024/8/25</a:t>
            </a:fld>
            <a:endParaRPr kumimoji="1" lang="ja-JP" altLang="en-US"/>
          </a:p>
        </p:txBody>
      </p:sp>
      <p:sp>
        <p:nvSpPr>
          <p:cNvPr id="4" name="フッター プレースホルダー 3">
            <a:extLst>
              <a:ext uri="{FF2B5EF4-FFF2-40B4-BE49-F238E27FC236}">
                <a16:creationId xmlns:a16="http://schemas.microsoft.com/office/drawing/2014/main" id="{D1D43116-B83C-3FBE-9245-37FFC65E302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26F0A9A-A3B1-AC6F-076F-F248C73CF52A}"/>
              </a:ext>
            </a:extLst>
          </p:cNvPr>
          <p:cNvSpPr>
            <a:spLocks noGrp="1"/>
          </p:cNvSpPr>
          <p:nvPr>
            <p:ph type="sldNum" sz="quarter" idx="12"/>
          </p:nvPr>
        </p:nvSpPr>
        <p:spPr/>
        <p:txBody>
          <a:body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337615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67A8C99-459B-05F0-73C8-41057DE53598}"/>
              </a:ext>
            </a:extLst>
          </p:cNvPr>
          <p:cNvSpPr>
            <a:spLocks noGrp="1"/>
          </p:cNvSpPr>
          <p:nvPr>
            <p:ph type="dt" sz="half" idx="10"/>
          </p:nvPr>
        </p:nvSpPr>
        <p:spPr/>
        <p:txBody>
          <a:bodyPr/>
          <a:lstStyle/>
          <a:p>
            <a:fld id="{F34BC1C6-067D-4BA0-B605-AEEB04789B47}" type="datetimeFigureOut">
              <a:rPr kumimoji="1" lang="ja-JP" altLang="en-US" smtClean="0"/>
              <a:t>2024/8/25</a:t>
            </a:fld>
            <a:endParaRPr kumimoji="1" lang="ja-JP" altLang="en-US"/>
          </a:p>
        </p:txBody>
      </p:sp>
      <p:sp>
        <p:nvSpPr>
          <p:cNvPr id="3" name="フッター プレースホルダー 2">
            <a:extLst>
              <a:ext uri="{FF2B5EF4-FFF2-40B4-BE49-F238E27FC236}">
                <a16:creationId xmlns:a16="http://schemas.microsoft.com/office/drawing/2014/main" id="{29FAD8E8-BDBE-2AED-ECFE-F3845BFA4D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0210CC-A70E-AC22-5187-825968BF0894}"/>
              </a:ext>
            </a:extLst>
          </p:cNvPr>
          <p:cNvSpPr>
            <a:spLocks noGrp="1"/>
          </p:cNvSpPr>
          <p:nvPr>
            <p:ph type="sldNum" sz="quarter" idx="12"/>
          </p:nvPr>
        </p:nvSpPr>
        <p:spPr/>
        <p:txBody>
          <a:body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113342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C01F54-ACFE-E385-2EC3-DC7319A59C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C24FDEA-A65F-8C79-41F0-A6B24528E8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36119DB-2195-CC1C-98E8-6FFFABD3C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7C6AD4-8DE8-F98A-3B94-B1155CB27D92}"/>
              </a:ext>
            </a:extLst>
          </p:cNvPr>
          <p:cNvSpPr>
            <a:spLocks noGrp="1"/>
          </p:cNvSpPr>
          <p:nvPr>
            <p:ph type="dt" sz="half" idx="10"/>
          </p:nvPr>
        </p:nvSpPr>
        <p:spPr/>
        <p:txBody>
          <a:bodyPr/>
          <a:lstStyle/>
          <a:p>
            <a:fld id="{F34BC1C6-067D-4BA0-B605-AEEB04789B47}" type="datetimeFigureOut">
              <a:rPr kumimoji="1" lang="ja-JP" altLang="en-US" smtClean="0"/>
              <a:t>2024/8/25</a:t>
            </a:fld>
            <a:endParaRPr kumimoji="1" lang="ja-JP" altLang="en-US"/>
          </a:p>
        </p:txBody>
      </p:sp>
      <p:sp>
        <p:nvSpPr>
          <p:cNvPr id="6" name="フッター プレースホルダー 5">
            <a:extLst>
              <a:ext uri="{FF2B5EF4-FFF2-40B4-BE49-F238E27FC236}">
                <a16:creationId xmlns:a16="http://schemas.microsoft.com/office/drawing/2014/main" id="{21C11843-858E-4F5D-694C-74F59CECFF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928C41-0527-2569-3ADB-CD78585C65BF}"/>
              </a:ext>
            </a:extLst>
          </p:cNvPr>
          <p:cNvSpPr>
            <a:spLocks noGrp="1"/>
          </p:cNvSpPr>
          <p:nvPr>
            <p:ph type="sldNum" sz="quarter" idx="12"/>
          </p:nvPr>
        </p:nvSpPr>
        <p:spPr/>
        <p:txBody>
          <a:body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118031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480FA2-E369-9FDE-E8F4-155A468854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9C9AE48-D9F1-34D0-96CF-402BD710A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A41F3B8-92E9-919F-ADA4-CF1CADA27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45F6253-F442-87B3-294C-FE9EFE5CE53B}"/>
              </a:ext>
            </a:extLst>
          </p:cNvPr>
          <p:cNvSpPr>
            <a:spLocks noGrp="1"/>
          </p:cNvSpPr>
          <p:nvPr>
            <p:ph type="dt" sz="half" idx="10"/>
          </p:nvPr>
        </p:nvSpPr>
        <p:spPr/>
        <p:txBody>
          <a:bodyPr/>
          <a:lstStyle/>
          <a:p>
            <a:fld id="{F34BC1C6-067D-4BA0-B605-AEEB04789B47}" type="datetimeFigureOut">
              <a:rPr kumimoji="1" lang="ja-JP" altLang="en-US" smtClean="0"/>
              <a:t>2024/8/25</a:t>
            </a:fld>
            <a:endParaRPr kumimoji="1" lang="ja-JP" altLang="en-US"/>
          </a:p>
        </p:txBody>
      </p:sp>
      <p:sp>
        <p:nvSpPr>
          <p:cNvPr id="6" name="フッター プレースホルダー 5">
            <a:extLst>
              <a:ext uri="{FF2B5EF4-FFF2-40B4-BE49-F238E27FC236}">
                <a16:creationId xmlns:a16="http://schemas.microsoft.com/office/drawing/2014/main" id="{1FD74017-AF14-C10C-E4D1-A10933DBE6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C5F4AB-F097-BB79-34F3-63F0F1191B66}"/>
              </a:ext>
            </a:extLst>
          </p:cNvPr>
          <p:cNvSpPr>
            <a:spLocks noGrp="1"/>
          </p:cNvSpPr>
          <p:nvPr>
            <p:ph type="sldNum" sz="quarter" idx="12"/>
          </p:nvPr>
        </p:nvSpPr>
        <p:spPr/>
        <p:txBody>
          <a:body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14436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E1779D-8415-E453-9AD3-5457A45020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4BD5EE-DBF1-D3A8-FE31-600E4CBD5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2DFCE4-44D7-7DD2-795F-70B52FAB0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4BC1C6-067D-4BA0-B605-AEEB04789B47}" type="datetimeFigureOut">
              <a:rPr kumimoji="1" lang="ja-JP" altLang="en-US" smtClean="0"/>
              <a:t>2024/8/25</a:t>
            </a:fld>
            <a:endParaRPr kumimoji="1" lang="ja-JP" altLang="en-US"/>
          </a:p>
        </p:txBody>
      </p:sp>
      <p:sp>
        <p:nvSpPr>
          <p:cNvPr id="5" name="フッター プレースホルダー 4">
            <a:extLst>
              <a:ext uri="{FF2B5EF4-FFF2-40B4-BE49-F238E27FC236}">
                <a16:creationId xmlns:a16="http://schemas.microsoft.com/office/drawing/2014/main" id="{3A3AAE58-C20C-8A45-CDE6-13BC51ABF4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DA56B3A-28D3-1832-22A5-DBB6A5BCA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DFE7BF-8C0A-4B72-81EA-ABEE277CBAC2}" type="slidenum">
              <a:rPr kumimoji="1" lang="ja-JP" altLang="en-US" smtClean="0"/>
              <a:t>‹#›</a:t>
            </a:fld>
            <a:endParaRPr kumimoji="1" lang="ja-JP" altLang="en-US"/>
          </a:p>
        </p:txBody>
      </p:sp>
    </p:spTree>
    <p:extLst>
      <p:ext uri="{BB962C8B-B14F-4D97-AF65-F5344CB8AC3E}">
        <p14:creationId xmlns:p14="http://schemas.microsoft.com/office/powerpoint/2010/main" val="3398013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037C304-AC89-012A-AEED-C2C0891F19CD}"/>
              </a:ext>
            </a:extLst>
          </p:cNvPr>
          <p:cNvSpPr>
            <a:spLocks noGrp="1"/>
          </p:cNvSpPr>
          <p:nvPr>
            <p:ph idx="1"/>
          </p:nvPr>
        </p:nvSpPr>
        <p:spPr>
          <a:xfrm>
            <a:off x="838200" y="1225118"/>
            <a:ext cx="10515600" cy="2654424"/>
          </a:xfrm>
        </p:spPr>
        <p:txBody>
          <a:bodyPr>
            <a:normAutofit/>
          </a:bodyPr>
          <a:lstStyle/>
          <a:p>
            <a:pPr marL="0" indent="0" algn="ctr">
              <a:buNone/>
            </a:pPr>
            <a:r>
              <a:rPr lang="ja-JP" altLang="en-US" sz="3600" dirty="0"/>
              <a:t>日本初の大学教育</a:t>
            </a:r>
            <a:endParaRPr lang="en-US" altLang="ja-JP" sz="3600" dirty="0"/>
          </a:p>
          <a:p>
            <a:pPr marL="0" indent="0" algn="ctr">
              <a:buNone/>
            </a:pPr>
            <a:r>
              <a:rPr kumimoji="1" lang="ja-JP" altLang="en-US" sz="3600" dirty="0"/>
              <a:t>ホースセラピー講座の開設</a:t>
            </a:r>
            <a:endParaRPr kumimoji="1" lang="en-US" altLang="ja-JP" sz="3600" dirty="0"/>
          </a:p>
          <a:p>
            <a:pPr marL="0" indent="0" algn="ctr">
              <a:buNone/>
            </a:pPr>
            <a:r>
              <a:rPr lang="ja-JP" altLang="en-US" sz="3600" dirty="0"/>
              <a:t>ー天理大学での取り組みー</a:t>
            </a:r>
            <a:endParaRPr kumimoji="1" lang="ja-JP" altLang="en-US" sz="3600" dirty="0"/>
          </a:p>
        </p:txBody>
      </p:sp>
      <p:sp>
        <p:nvSpPr>
          <p:cNvPr id="4" name="テキスト ボックス 3">
            <a:extLst>
              <a:ext uri="{FF2B5EF4-FFF2-40B4-BE49-F238E27FC236}">
                <a16:creationId xmlns:a16="http://schemas.microsoft.com/office/drawing/2014/main" id="{217F8440-095D-AC89-D0BA-9D7D2E8BEE82}"/>
              </a:ext>
            </a:extLst>
          </p:cNvPr>
          <p:cNvSpPr txBox="1"/>
          <p:nvPr/>
        </p:nvSpPr>
        <p:spPr>
          <a:xfrm>
            <a:off x="2235200" y="4710545"/>
            <a:ext cx="8247771" cy="1569660"/>
          </a:xfrm>
          <a:prstGeom prst="rect">
            <a:avLst/>
          </a:prstGeom>
          <a:noFill/>
        </p:spPr>
        <p:txBody>
          <a:bodyPr wrap="none" rtlCol="0">
            <a:spAutoFit/>
          </a:bodyPr>
          <a:lstStyle/>
          <a:p>
            <a:pPr algn="ctr"/>
            <a:r>
              <a:rPr lang="ja-JP" altLang="en-US" sz="2000" dirty="0"/>
              <a:t>天理大学人文学部社会福祉学科　　　</a:t>
            </a:r>
            <a:endParaRPr lang="en-US" altLang="ja-JP" sz="2000" dirty="0"/>
          </a:p>
          <a:p>
            <a:pPr algn="ctr"/>
            <a:r>
              <a:rPr lang="ja-JP" altLang="en-US" sz="2000" dirty="0"/>
              <a:t>昇　寛 </a:t>
            </a:r>
            <a:endParaRPr lang="en-US" altLang="ja-JP" sz="2000" dirty="0"/>
          </a:p>
          <a:p>
            <a:pPr algn="ctr"/>
            <a:endParaRPr lang="ja-JP" altLang="en-US" sz="2000" dirty="0"/>
          </a:p>
          <a:p>
            <a:r>
              <a:rPr lang="ja-JP" altLang="en-US" sz="1800" dirty="0"/>
              <a:t>第 </a:t>
            </a:r>
            <a:r>
              <a:rPr lang="en-US" altLang="ja-JP" sz="1800" dirty="0"/>
              <a:t>36 </a:t>
            </a:r>
            <a:r>
              <a:rPr lang="ja-JP" altLang="en-US" sz="1800" dirty="0"/>
              <a:t>回理学療法科学学会国際学術大会 ＆ 第 </a:t>
            </a:r>
            <a:r>
              <a:rPr lang="en-US" altLang="ja-JP" sz="1800" dirty="0"/>
              <a:t>15 </a:t>
            </a:r>
            <a:r>
              <a:rPr lang="ja-JP" altLang="en-US" sz="1800" dirty="0"/>
              <a:t>回韓国神経筋肉理学療法学会</a:t>
            </a:r>
            <a:endParaRPr lang="en-US" altLang="ja-JP" sz="1800" dirty="0"/>
          </a:p>
          <a:p>
            <a:endParaRPr lang="en-US" altLang="ja-JP" dirty="0"/>
          </a:p>
        </p:txBody>
      </p:sp>
    </p:spTree>
    <p:extLst>
      <p:ext uri="{BB962C8B-B14F-4D97-AF65-F5344CB8AC3E}">
        <p14:creationId xmlns:p14="http://schemas.microsoft.com/office/powerpoint/2010/main" val="389599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235DD4-A23E-8032-B645-08CE32C981CA}"/>
              </a:ext>
            </a:extLst>
          </p:cNvPr>
          <p:cNvSpPr>
            <a:spLocks noGrp="1"/>
          </p:cNvSpPr>
          <p:nvPr>
            <p:ph type="title"/>
          </p:nvPr>
        </p:nvSpPr>
        <p:spPr/>
        <p:txBody>
          <a:bodyPr/>
          <a:lstStyle/>
          <a:p>
            <a:r>
              <a:rPr lang="ja-JP" altLang="en-US" b="1" i="0" dirty="0">
                <a:effectLst/>
                <a:highlight>
                  <a:srgbClr val="FFFFFF"/>
                </a:highlight>
                <a:latin typeface="Midashi Go MB31"/>
              </a:rPr>
              <a:t>取得可能な資格</a:t>
            </a:r>
            <a:endParaRPr kumimoji="1" lang="ja-JP" altLang="en-US" dirty="0"/>
          </a:p>
        </p:txBody>
      </p:sp>
      <p:sp>
        <p:nvSpPr>
          <p:cNvPr id="3" name="コンテンツ プレースホルダー 2">
            <a:extLst>
              <a:ext uri="{FF2B5EF4-FFF2-40B4-BE49-F238E27FC236}">
                <a16:creationId xmlns:a16="http://schemas.microsoft.com/office/drawing/2014/main" id="{D6F02F3C-5006-696B-EA72-6424E7E916AB}"/>
              </a:ext>
            </a:extLst>
          </p:cNvPr>
          <p:cNvSpPr>
            <a:spLocks noGrp="1"/>
          </p:cNvSpPr>
          <p:nvPr>
            <p:ph idx="1"/>
          </p:nvPr>
        </p:nvSpPr>
        <p:spPr>
          <a:xfrm>
            <a:off x="838200" y="2148396"/>
            <a:ext cx="10515600" cy="4028567"/>
          </a:xfrm>
        </p:spPr>
        <p:txBody>
          <a:bodyPr/>
          <a:lstStyle/>
          <a:p>
            <a:pPr marL="0" indent="0">
              <a:buNone/>
            </a:pPr>
            <a:r>
              <a:rPr lang="ja-JP" altLang="en-US" dirty="0">
                <a:solidFill>
                  <a:srgbClr val="000000"/>
                </a:solidFill>
                <a:highlight>
                  <a:srgbClr val="FFFFFF"/>
                </a:highlight>
                <a:latin typeface="YuGothic"/>
              </a:rPr>
              <a:t>「</a:t>
            </a:r>
            <a:r>
              <a:rPr lang="ja-JP" altLang="en-US" b="0" i="0" dirty="0">
                <a:solidFill>
                  <a:srgbClr val="000000"/>
                </a:solidFill>
                <a:effectLst/>
                <a:highlight>
                  <a:srgbClr val="FFFFFF"/>
                </a:highlight>
                <a:latin typeface="YuGothic"/>
              </a:rPr>
              <a:t>ホースセラピー</a:t>
            </a:r>
            <a:r>
              <a:rPr lang="en-US" altLang="ja-JP" b="0" i="0" dirty="0">
                <a:solidFill>
                  <a:srgbClr val="000000"/>
                </a:solidFill>
                <a:effectLst/>
                <a:highlight>
                  <a:srgbClr val="FFFFFF"/>
                </a:highlight>
                <a:latin typeface="YuGothic"/>
              </a:rPr>
              <a:t>Ⅰ</a:t>
            </a:r>
            <a:r>
              <a:rPr lang="ja-JP" altLang="en-US" dirty="0">
                <a:solidFill>
                  <a:srgbClr val="000000"/>
                </a:solidFill>
                <a:highlight>
                  <a:srgbClr val="FFFFFF"/>
                </a:highlight>
                <a:latin typeface="YuGothic"/>
              </a:rPr>
              <a:t>」</a:t>
            </a:r>
            <a:r>
              <a:rPr lang="ja-JP" altLang="en-US" b="0" i="0" dirty="0">
                <a:solidFill>
                  <a:srgbClr val="000000"/>
                </a:solidFill>
                <a:effectLst/>
                <a:highlight>
                  <a:srgbClr val="FFFFFF"/>
                </a:highlight>
                <a:latin typeface="YuGothic"/>
              </a:rPr>
              <a:t>の受講と単位認定試験の</a:t>
            </a:r>
            <a:r>
              <a:rPr lang="ja-JP" altLang="en-US" dirty="0">
                <a:solidFill>
                  <a:srgbClr val="000000"/>
                </a:solidFill>
                <a:highlight>
                  <a:srgbClr val="FFFFFF"/>
                </a:highlight>
                <a:latin typeface="YuGothic"/>
              </a:rPr>
              <a:t>合格</a:t>
            </a:r>
            <a:r>
              <a:rPr lang="ja-JP" altLang="en-US" b="0" i="0" dirty="0">
                <a:solidFill>
                  <a:srgbClr val="000000"/>
                </a:solidFill>
                <a:effectLst/>
                <a:highlight>
                  <a:srgbClr val="FFFFFF"/>
                </a:highlight>
                <a:latin typeface="YuGothic"/>
              </a:rPr>
              <a:t>により、</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「中級</a:t>
            </a:r>
            <a:r>
              <a:rPr lang="ja-JP" altLang="en-US" sz="3200" b="0" i="0" dirty="0">
                <a:solidFill>
                  <a:srgbClr val="000000"/>
                </a:solidFill>
                <a:effectLst/>
                <a:highlight>
                  <a:srgbClr val="FFFFFF"/>
                </a:highlight>
                <a:latin typeface="YuGothic"/>
              </a:rPr>
              <a:t>バイオセラピスト</a:t>
            </a:r>
            <a:r>
              <a:rPr lang="ja-JP" altLang="en-US" b="0" i="0" dirty="0">
                <a:solidFill>
                  <a:srgbClr val="000000"/>
                </a:solidFill>
                <a:effectLst/>
                <a:highlight>
                  <a:srgbClr val="FFFFFF"/>
                </a:highlight>
                <a:latin typeface="YuGothic"/>
              </a:rPr>
              <a:t>」</a:t>
            </a:r>
            <a:r>
              <a:rPr lang="ja-JP" altLang="en-US" sz="1600" b="0" i="0" dirty="0">
                <a:solidFill>
                  <a:srgbClr val="000000"/>
                </a:solidFill>
                <a:effectLst/>
                <a:highlight>
                  <a:srgbClr val="FFFFFF"/>
                </a:highlight>
                <a:latin typeface="YuGothic"/>
              </a:rPr>
              <a:t>（国際エクササイズサイエンス学会認定）</a:t>
            </a:r>
            <a:r>
              <a:rPr lang="ja-JP" altLang="en-US" b="0" i="0" dirty="0">
                <a:solidFill>
                  <a:srgbClr val="000000"/>
                </a:solidFill>
                <a:effectLst/>
                <a:highlight>
                  <a:srgbClr val="FFFFFF"/>
                </a:highlight>
                <a:latin typeface="YuGothic"/>
              </a:rPr>
              <a:t>の受験資</a:t>
            </a:r>
            <a:endParaRPr lang="en-US" altLang="ja-JP" b="0" i="0" dirty="0">
              <a:solidFill>
                <a:srgbClr val="000000"/>
              </a:solidFill>
              <a:effectLst/>
              <a:highlight>
                <a:srgbClr val="FFFFFF"/>
              </a:highlight>
              <a:latin typeface="YuGothic"/>
            </a:endParaRPr>
          </a:p>
          <a:p>
            <a:pPr marL="0" indent="0">
              <a:buNone/>
            </a:pPr>
            <a:r>
              <a:rPr lang="ja-JP" altLang="en-US" dirty="0">
                <a:solidFill>
                  <a:srgbClr val="000000"/>
                </a:solidFill>
                <a:highlight>
                  <a:srgbClr val="FFFFFF"/>
                </a:highlight>
                <a:latin typeface="YuGothic"/>
              </a:rPr>
              <a:t>　</a:t>
            </a:r>
            <a:r>
              <a:rPr lang="ja-JP" altLang="en-US" b="0" i="0" dirty="0">
                <a:solidFill>
                  <a:srgbClr val="000000"/>
                </a:solidFill>
                <a:effectLst/>
                <a:highlight>
                  <a:srgbClr val="FFFFFF"/>
                </a:highlight>
                <a:latin typeface="YuGothic"/>
              </a:rPr>
              <a:t>格が付与され</a:t>
            </a:r>
            <a:r>
              <a:rPr lang="ja-JP" altLang="en-US" dirty="0">
                <a:solidFill>
                  <a:srgbClr val="000000"/>
                </a:solidFill>
                <a:highlight>
                  <a:srgbClr val="FFFFFF"/>
                </a:highlight>
                <a:latin typeface="YuGothic"/>
              </a:rPr>
              <a:t>る</a:t>
            </a:r>
            <a:r>
              <a:rPr lang="ja-JP" altLang="en-US" b="0" i="0" dirty="0">
                <a:solidFill>
                  <a:srgbClr val="000000"/>
                </a:solidFill>
                <a:effectLst/>
                <a:highlight>
                  <a:srgbClr val="FFFFFF"/>
                </a:highlight>
                <a:latin typeface="YuGothic"/>
              </a:rPr>
              <a:t>。</a:t>
            </a:r>
            <a:endParaRPr lang="en-US" altLang="ja-JP" dirty="0">
              <a:solidFill>
                <a:srgbClr val="000000"/>
              </a:solidFill>
              <a:highlight>
                <a:srgbClr val="FFFFFF"/>
              </a:highlight>
              <a:latin typeface="YuGothic"/>
            </a:endParaRPr>
          </a:p>
          <a:p>
            <a:pPr marL="0" indent="0">
              <a:buNone/>
            </a:pPr>
            <a:br>
              <a:rPr lang="ja-JP" altLang="en-US" dirty="0"/>
            </a:br>
            <a:r>
              <a:rPr lang="ja-JP" altLang="en-US" b="0" i="0" dirty="0">
                <a:solidFill>
                  <a:srgbClr val="000000"/>
                </a:solidFill>
                <a:effectLst/>
                <a:highlight>
                  <a:srgbClr val="FFFFFF"/>
                </a:highlight>
                <a:latin typeface="YuGothic"/>
              </a:rPr>
              <a:t>「中級バイオセラピスト」資格は、「動物愛護及び管理に関する</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　法律施行規則」第９条第１項第１号二に基づく動物取扱責任者</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　の選任要件として、奈良県政府から認められている。</a:t>
            </a:r>
            <a:endParaRPr kumimoji="1" lang="ja-JP" altLang="en-US" dirty="0"/>
          </a:p>
        </p:txBody>
      </p:sp>
    </p:spTree>
    <p:extLst>
      <p:ext uri="{BB962C8B-B14F-4D97-AF65-F5344CB8AC3E}">
        <p14:creationId xmlns:p14="http://schemas.microsoft.com/office/powerpoint/2010/main" val="415712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AE33A9-06E8-AFB7-7DDC-E722AC67DC53}"/>
              </a:ext>
            </a:extLst>
          </p:cNvPr>
          <p:cNvSpPr>
            <a:spLocks noGrp="1"/>
          </p:cNvSpPr>
          <p:nvPr>
            <p:ph type="title"/>
          </p:nvPr>
        </p:nvSpPr>
        <p:spPr/>
        <p:txBody>
          <a:bodyPr/>
          <a:lstStyle/>
          <a:p>
            <a:pPr algn="ctr"/>
            <a:r>
              <a:rPr kumimoji="1" lang="ja-JP" altLang="en-US" dirty="0">
                <a:latin typeface="+mn-ea"/>
                <a:ea typeface="+mn-ea"/>
              </a:rPr>
              <a:t>２つの資格</a:t>
            </a:r>
            <a:r>
              <a:rPr lang="ja-JP" altLang="en-US" dirty="0">
                <a:latin typeface="+mn-ea"/>
                <a:ea typeface="+mn-ea"/>
              </a:rPr>
              <a:t>が取得可能</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9219BEB8-09AB-BF5B-2583-0ECD5F873E36}"/>
              </a:ext>
            </a:extLst>
          </p:cNvPr>
          <p:cNvSpPr>
            <a:spLocks noGrp="1"/>
          </p:cNvSpPr>
          <p:nvPr>
            <p:ph idx="1"/>
          </p:nvPr>
        </p:nvSpPr>
        <p:spPr>
          <a:xfrm>
            <a:off x="2088858" y="2181137"/>
            <a:ext cx="8321879" cy="3995825"/>
          </a:xfrm>
        </p:spPr>
        <p:txBody>
          <a:bodyPr>
            <a:normAutofit/>
          </a:bodyPr>
          <a:lstStyle/>
          <a:p>
            <a:pPr marL="0" indent="0">
              <a:buNone/>
            </a:pPr>
            <a:r>
              <a:rPr kumimoji="1" lang="en-US" altLang="ja-JP" sz="4000" dirty="0">
                <a:latin typeface="+mn-ea"/>
              </a:rPr>
              <a:t>①</a:t>
            </a:r>
            <a:r>
              <a:rPr kumimoji="1" lang="en-US" altLang="ja-JP" sz="4000" dirty="0" err="1">
                <a:latin typeface="+mn-ea"/>
              </a:rPr>
              <a:t>国際エクササイズサイエンス学会</a:t>
            </a:r>
            <a:endParaRPr kumimoji="1" lang="en-US" altLang="ja-JP" sz="4000" dirty="0">
              <a:latin typeface="+mn-ea"/>
            </a:endParaRPr>
          </a:p>
          <a:p>
            <a:pPr marL="0" indent="0">
              <a:buNone/>
            </a:pPr>
            <a:r>
              <a:rPr lang="ja-JP" altLang="en-US" sz="4000" dirty="0">
                <a:latin typeface="+mn-ea"/>
              </a:rPr>
              <a:t>　</a:t>
            </a:r>
            <a:r>
              <a:rPr kumimoji="1" lang="en-US" altLang="ja-JP" sz="4000" dirty="0" err="1">
                <a:latin typeface="+mn-ea"/>
              </a:rPr>
              <a:t>認定中級指導者資格</a:t>
            </a:r>
            <a:endParaRPr kumimoji="1" lang="en-US" altLang="ja-JP" sz="4000" dirty="0">
              <a:latin typeface="+mn-ea"/>
            </a:endParaRPr>
          </a:p>
          <a:p>
            <a:pPr marL="0" indent="0">
              <a:buNone/>
            </a:pPr>
            <a:endParaRPr lang="en-US" altLang="ja-JP" sz="4000" dirty="0">
              <a:latin typeface="+mn-ea"/>
            </a:endParaRPr>
          </a:p>
          <a:p>
            <a:pPr marL="0" indent="0">
              <a:buNone/>
            </a:pPr>
            <a:r>
              <a:rPr kumimoji="1" lang="en-US" altLang="ja-JP" sz="4000" dirty="0">
                <a:latin typeface="+mn-ea"/>
              </a:rPr>
              <a:t>②</a:t>
            </a:r>
            <a:r>
              <a:rPr kumimoji="1" lang="ja-JP" altLang="en-US" sz="4000" dirty="0">
                <a:latin typeface="+mn-ea"/>
              </a:rPr>
              <a:t>動物取扱責任者（環境省管轄）</a:t>
            </a:r>
          </a:p>
        </p:txBody>
      </p:sp>
    </p:spTree>
    <p:extLst>
      <p:ext uri="{BB962C8B-B14F-4D97-AF65-F5344CB8AC3E}">
        <p14:creationId xmlns:p14="http://schemas.microsoft.com/office/powerpoint/2010/main" val="117200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9A355AE-DB41-223C-06AF-8C944031C431}"/>
              </a:ext>
            </a:extLst>
          </p:cNvPr>
          <p:cNvPicPr>
            <a:picLocks noChangeAspect="1"/>
          </p:cNvPicPr>
          <p:nvPr/>
        </p:nvPicPr>
        <p:blipFill>
          <a:blip r:embed="rId2"/>
          <a:stretch>
            <a:fillRect/>
          </a:stretch>
        </p:blipFill>
        <p:spPr>
          <a:xfrm>
            <a:off x="3209986" y="0"/>
            <a:ext cx="5514393" cy="6858000"/>
          </a:xfrm>
          <a:prstGeom prst="rect">
            <a:avLst/>
          </a:prstGeom>
        </p:spPr>
      </p:pic>
    </p:spTree>
    <p:extLst>
      <p:ext uri="{BB962C8B-B14F-4D97-AF65-F5344CB8AC3E}">
        <p14:creationId xmlns:p14="http://schemas.microsoft.com/office/powerpoint/2010/main" val="407452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7229" y="2015376"/>
            <a:ext cx="11157358" cy="1081935"/>
          </a:xfrm>
        </p:spPr>
        <p:txBody>
          <a:bodyPr>
            <a:normAutofit fontScale="90000"/>
          </a:bodyPr>
          <a:lstStyle/>
          <a:p>
            <a:r>
              <a:rPr lang="ja-JP" altLang="en-US" sz="4000" dirty="0">
                <a:latin typeface="+mn-ea"/>
                <a:ea typeface="+mn-ea"/>
              </a:rPr>
              <a:t>「</a:t>
            </a:r>
            <a:r>
              <a:rPr lang="ja-JP" altLang="ja-JP" sz="4000" dirty="0">
                <a:latin typeface="+mn-ea"/>
                <a:ea typeface="+mn-ea"/>
              </a:rPr>
              <a:t>国際エクササイズサイエンス学会認定中級指導者</a:t>
            </a:r>
            <a:r>
              <a:rPr lang="ja-JP" altLang="en-US" sz="4000" dirty="0">
                <a:latin typeface="+mn-ea"/>
                <a:ea typeface="+mn-ea"/>
              </a:rPr>
              <a:t>」</a:t>
            </a:r>
            <a:br>
              <a:rPr lang="ja-JP" altLang="ja-JP" dirty="0">
                <a:latin typeface="+mn-ea"/>
                <a:ea typeface="+mn-ea"/>
              </a:rPr>
            </a:br>
            <a:r>
              <a:rPr lang="ja-JP" altLang="en-US" dirty="0">
                <a:latin typeface="+mn-ea"/>
                <a:ea typeface="+mn-ea"/>
              </a:rPr>
              <a:t>　　　　　　　　　　　を取得すると</a:t>
            </a:r>
            <a:endParaRPr kumimoji="1" lang="ja-JP" altLang="en-US" dirty="0">
              <a:latin typeface="+mn-ea"/>
              <a:ea typeface="+mn-ea"/>
            </a:endParaRPr>
          </a:p>
        </p:txBody>
      </p:sp>
      <p:sp>
        <p:nvSpPr>
          <p:cNvPr id="3" name="コンテンツ プレースホルダー 2"/>
          <p:cNvSpPr>
            <a:spLocks noGrp="1"/>
          </p:cNvSpPr>
          <p:nvPr>
            <p:ph idx="1"/>
          </p:nvPr>
        </p:nvSpPr>
        <p:spPr>
          <a:xfrm>
            <a:off x="1642368" y="4613946"/>
            <a:ext cx="9711431" cy="1803632"/>
          </a:xfrm>
        </p:spPr>
        <p:txBody>
          <a:bodyPr>
            <a:normAutofit/>
          </a:bodyPr>
          <a:lstStyle/>
          <a:p>
            <a:pPr marL="0" lvl="0" indent="0">
              <a:buNone/>
            </a:pPr>
            <a:r>
              <a:rPr lang="ja-JP" altLang="en-US" sz="4000" b="1" dirty="0"/>
              <a:t>　　　　</a:t>
            </a:r>
            <a:r>
              <a:rPr lang="ja-JP" altLang="en-US" sz="4000" dirty="0">
                <a:latin typeface="+mn-ea"/>
              </a:rPr>
              <a:t>「動物取扱責任者」</a:t>
            </a:r>
            <a:endParaRPr lang="en-US" altLang="ja-JP" sz="4000" dirty="0">
              <a:latin typeface="+mn-ea"/>
            </a:endParaRPr>
          </a:p>
          <a:p>
            <a:pPr marL="0" lvl="0" indent="0">
              <a:buNone/>
            </a:pPr>
            <a:r>
              <a:rPr lang="ja-JP" altLang="en-US" sz="4000" dirty="0">
                <a:latin typeface="+mn-ea"/>
              </a:rPr>
              <a:t>　　　への部分的要件を満たす</a:t>
            </a:r>
            <a:endParaRPr lang="en-US" altLang="ja-JP" sz="4000" dirty="0">
              <a:latin typeface="+mn-ea"/>
            </a:endParaRPr>
          </a:p>
        </p:txBody>
      </p:sp>
      <p:sp>
        <p:nvSpPr>
          <p:cNvPr id="4" name="テキスト ボックス 3">
            <a:extLst>
              <a:ext uri="{FF2B5EF4-FFF2-40B4-BE49-F238E27FC236}">
                <a16:creationId xmlns:a16="http://schemas.microsoft.com/office/drawing/2014/main" id="{1DDFC376-9415-E540-F582-897E22876576}"/>
              </a:ext>
            </a:extLst>
          </p:cNvPr>
          <p:cNvSpPr txBox="1"/>
          <p:nvPr/>
        </p:nvSpPr>
        <p:spPr>
          <a:xfrm>
            <a:off x="3816990" y="549173"/>
            <a:ext cx="3775393" cy="707886"/>
          </a:xfrm>
          <a:prstGeom prst="rect">
            <a:avLst/>
          </a:prstGeom>
          <a:noFill/>
        </p:spPr>
        <p:txBody>
          <a:bodyPr wrap="none" rtlCol="0">
            <a:spAutoFit/>
          </a:bodyPr>
          <a:lstStyle/>
          <a:p>
            <a:r>
              <a:rPr lang="ja-JP" altLang="en-US" sz="4000" dirty="0">
                <a:latin typeface="+mn-ea"/>
              </a:rPr>
              <a:t>動物取扱責任者</a:t>
            </a:r>
            <a:endParaRPr kumimoji="1" lang="ja-JP" altLang="en-US" sz="4000" dirty="0">
              <a:latin typeface="+mn-ea"/>
            </a:endParaRPr>
          </a:p>
        </p:txBody>
      </p:sp>
      <p:sp>
        <p:nvSpPr>
          <p:cNvPr id="5" name="矢印: 下 4">
            <a:extLst>
              <a:ext uri="{FF2B5EF4-FFF2-40B4-BE49-F238E27FC236}">
                <a16:creationId xmlns:a16="http://schemas.microsoft.com/office/drawing/2014/main" id="{E9F9D218-FED6-6F0A-4C7F-6D0736FDDBA4}"/>
              </a:ext>
            </a:extLst>
          </p:cNvPr>
          <p:cNvSpPr/>
          <p:nvPr/>
        </p:nvSpPr>
        <p:spPr>
          <a:xfrm>
            <a:off x="5327009" y="3429000"/>
            <a:ext cx="1308683" cy="9248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6764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CBA4AEE-8C7C-9FDB-4E6D-CE1B7CD5A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95" y="1233181"/>
            <a:ext cx="10368610" cy="538455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D21D56EB-54AF-4C0B-30B4-102907BF0082}"/>
              </a:ext>
            </a:extLst>
          </p:cNvPr>
          <p:cNvSpPr txBox="1"/>
          <p:nvPr/>
        </p:nvSpPr>
        <p:spPr>
          <a:xfrm>
            <a:off x="1182848" y="176061"/>
            <a:ext cx="10209401" cy="830997"/>
          </a:xfrm>
          <a:prstGeom prst="rect">
            <a:avLst/>
          </a:prstGeom>
          <a:noFill/>
        </p:spPr>
        <p:txBody>
          <a:bodyPr wrap="square" rtlCol="0">
            <a:spAutoFit/>
          </a:bodyPr>
          <a:lstStyle/>
          <a:p>
            <a:pPr algn="l"/>
            <a:r>
              <a:rPr lang="ja-JP" altLang="en-US" sz="2400" b="1" i="0" dirty="0">
                <a:effectLst/>
                <a:latin typeface="ヒラギノ角ゴ Pro W3"/>
              </a:rPr>
              <a:t>動物取扱責任者になるには</a:t>
            </a:r>
          </a:p>
          <a:p>
            <a:pPr algn="l"/>
            <a:r>
              <a:rPr lang="ja-JP" altLang="en-US" sz="2400" b="1" i="0" dirty="0">
                <a:effectLst/>
                <a:latin typeface="ヒラギノ角ゴ Pro W3"/>
              </a:rPr>
              <a:t>以下の（</a:t>
            </a:r>
            <a:r>
              <a:rPr lang="en-US" altLang="ja-JP" sz="2400" b="1" i="0" dirty="0">
                <a:effectLst/>
                <a:latin typeface="ヒラギノ角ゴ Pro W3"/>
              </a:rPr>
              <a:t>1</a:t>
            </a:r>
            <a:r>
              <a:rPr lang="ja-JP" altLang="en-US" sz="2400" b="1" i="0" dirty="0">
                <a:effectLst/>
                <a:latin typeface="ヒラギノ角ゴ Pro W3"/>
              </a:rPr>
              <a:t>）から（</a:t>
            </a:r>
            <a:r>
              <a:rPr lang="en-US" altLang="ja-JP" sz="2400" b="1" i="0" dirty="0">
                <a:effectLst/>
                <a:latin typeface="ヒラギノ角ゴ Pro W3"/>
              </a:rPr>
              <a:t>4</a:t>
            </a:r>
            <a:r>
              <a:rPr lang="ja-JP" altLang="en-US" sz="2400" b="1" i="0" dirty="0">
                <a:effectLst/>
                <a:latin typeface="ヒラギノ角ゴ Pro W3"/>
              </a:rPr>
              <a:t>）までの要件のうち、いずれかを満たす必要がある</a:t>
            </a:r>
          </a:p>
        </p:txBody>
      </p:sp>
    </p:spTree>
    <p:extLst>
      <p:ext uri="{BB962C8B-B14F-4D97-AF65-F5344CB8AC3E}">
        <p14:creationId xmlns:p14="http://schemas.microsoft.com/office/powerpoint/2010/main" val="64126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E412A-851A-9909-40C1-AB9C656E0945}"/>
              </a:ext>
            </a:extLst>
          </p:cNvPr>
          <p:cNvSpPr>
            <a:spLocks noGrp="1"/>
          </p:cNvSpPr>
          <p:nvPr>
            <p:ph type="title"/>
          </p:nvPr>
        </p:nvSpPr>
        <p:spPr/>
        <p:txBody>
          <a:bodyPr/>
          <a:lstStyle/>
          <a:p>
            <a:r>
              <a:rPr lang="ja-JP" altLang="en-US" dirty="0">
                <a:solidFill>
                  <a:srgbClr val="000000"/>
                </a:solidFill>
                <a:latin typeface="+mn-ea"/>
                <a:ea typeface="+mn-ea"/>
              </a:rPr>
              <a:t>動物取扱責任者（環境省管轄）について</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11864F00-4E57-505D-A47B-AE230A39B5BC}"/>
              </a:ext>
            </a:extLst>
          </p:cNvPr>
          <p:cNvSpPr>
            <a:spLocks noGrp="1"/>
          </p:cNvSpPr>
          <p:nvPr>
            <p:ph idx="1"/>
          </p:nvPr>
        </p:nvSpPr>
        <p:spPr>
          <a:xfrm>
            <a:off x="838200" y="2273417"/>
            <a:ext cx="10515600" cy="3903545"/>
          </a:xfrm>
        </p:spPr>
        <p:txBody>
          <a:bodyPr/>
          <a:lstStyle/>
          <a:p>
            <a:pPr marL="0" indent="0" algn="l">
              <a:buNone/>
            </a:pPr>
            <a:r>
              <a:rPr lang="ja-JP" altLang="en-US" sz="3200" i="0" dirty="0">
                <a:solidFill>
                  <a:srgbClr val="000000"/>
                </a:solidFill>
                <a:effectLst/>
                <a:latin typeface="+mn-ea"/>
              </a:rPr>
              <a:t>動物取扱責任者は、第一種動物取扱業の登録申請に必要な要件であり、</a:t>
            </a:r>
            <a:r>
              <a:rPr lang="ja-JP" altLang="en-US" sz="3200" i="0" dirty="0">
                <a:effectLst/>
                <a:latin typeface="+mn-ea"/>
              </a:rPr>
              <a:t>独立した資格に類するものではない</a:t>
            </a:r>
            <a:r>
              <a:rPr lang="ja-JP" altLang="en-US" sz="3200" i="0" dirty="0">
                <a:solidFill>
                  <a:srgbClr val="000000"/>
                </a:solidFill>
                <a:effectLst/>
                <a:latin typeface="+mn-ea"/>
              </a:rPr>
              <a:t>。第一種動物取扱業者から選任されて、初めて動物取扱責任者となることができる（第一種動物取扱業者自らを動物取扱責任者として選任も可）。常勤の職員の中から専属として選任されるため、他店との兼務はできない。</a:t>
            </a:r>
          </a:p>
        </p:txBody>
      </p:sp>
    </p:spTree>
    <p:extLst>
      <p:ext uri="{BB962C8B-B14F-4D97-AF65-F5344CB8AC3E}">
        <p14:creationId xmlns:p14="http://schemas.microsoft.com/office/powerpoint/2010/main" val="306559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74D16-9FE0-4F11-9CFD-70200157F502}"/>
              </a:ext>
            </a:extLst>
          </p:cNvPr>
          <p:cNvSpPr>
            <a:spLocks noGrp="1"/>
          </p:cNvSpPr>
          <p:nvPr>
            <p:ph type="title"/>
          </p:nvPr>
        </p:nvSpPr>
        <p:spPr/>
        <p:txBody>
          <a:bodyPr/>
          <a:lstStyle/>
          <a:p>
            <a:pPr algn="ctr"/>
            <a:r>
              <a:rPr kumimoji="1" lang="ja-JP" altLang="en-US" dirty="0"/>
              <a:t>大学馬術部と学部との連携教育</a:t>
            </a:r>
          </a:p>
        </p:txBody>
      </p:sp>
      <p:pic>
        <p:nvPicPr>
          <p:cNvPr id="1026" name="Picture 2" descr="ABOUT">
            <a:extLst>
              <a:ext uri="{FF2B5EF4-FFF2-40B4-BE49-F238E27FC236}">
                <a16:creationId xmlns:a16="http://schemas.microsoft.com/office/drawing/2014/main" id="{1BA83CDB-8389-58F2-0EB2-8287BD89E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776" y="1613517"/>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45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AA4EF-4C27-5706-359A-16871E3C7C9D}"/>
              </a:ext>
            </a:extLst>
          </p:cNvPr>
          <p:cNvSpPr>
            <a:spLocks noGrp="1"/>
          </p:cNvSpPr>
          <p:nvPr>
            <p:ph type="title"/>
          </p:nvPr>
        </p:nvSpPr>
        <p:spPr/>
        <p:txBody>
          <a:bodyPr/>
          <a:lstStyle/>
          <a:p>
            <a:r>
              <a:rPr kumimoji="1" lang="ja-JP" altLang="en-US" dirty="0"/>
              <a:t>ホースセラピーとは</a:t>
            </a:r>
          </a:p>
        </p:txBody>
      </p:sp>
      <p:sp>
        <p:nvSpPr>
          <p:cNvPr id="3" name="コンテンツ プレースホルダー 2">
            <a:extLst>
              <a:ext uri="{FF2B5EF4-FFF2-40B4-BE49-F238E27FC236}">
                <a16:creationId xmlns:a16="http://schemas.microsoft.com/office/drawing/2014/main" id="{96688AC8-AFE1-12ED-7C3E-51E19C3F413A}"/>
              </a:ext>
            </a:extLst>
          </p:cNvPr>
          <p:cNvSpPr>
            <a:spLocks noGrp="1"/>
          </p:cNvSpPr>
          <p:nvPr>
            <p:ph idx="1"/>
          </p:nvPr>
        </p:nvSpPr>
        <p:spPr/>
        <p:txBody>
          <a:bodyPr>
            <a:noAutofit/>
          </a:bodyPr>
          <a:lstStyle/>
          <a:p>
            <a:pPr marL="0" lvl="0" indent="0" eaLnBrk="0" fontAlgn="base" hangingPunct="0">
              <a:lnSpc>
                <a:spcPct val="100000"/>
              </a:lnSpc>
              <a:spcBef>
                <a:spcPct val="0"/>
              </a:spcBef>
              <a:spcAft>
                <a:spcPct val="0"/>
              </a:spcAft>
              <a:buNone/>
            </a:pPr>
            <a:r>
              <a:rPr kumimoji="0" lang="ja-JP" altLang="ja-JP" sz="3200" dirty="0">
                <a:solidFill>
                  <a:srgbClr val="000000"/>
                </a:solidFill>
                <a:latin typeface="+mn-ea"/>
              </a:rPr>
              <a:t>乗馬や馬と触れ合うことで心身の働きをより健常に近づ</a:t>
            </a:r>
            <a:endParaRPr kumimoji="0" lang="en-US" altLang="ja-JP" sz="3200" dirty="0">
              <a:solidFill>
                <a:srgbClr val="000000"/>
              </a:solidFill>
              <a:latin typeface="+mn-ea"/>
            </a:endParaRPr>
          </a:p>
          <a:p>
            <a:pPr marL="0" lvl="0" indent="0" eaLnBrk="0" fontAlgn="base" hangingPunct="0">
              <a:lnSpc>
                <a:spcPct val="100000"/>
              </a:lnSpc>
              <a:spcBef>
                <a:spcPct val="0"/>
              </a:spcBef>
              <a:spcAft>
                <a:spcPct val="0"/>
              </a:spcAft>
              <a:buNone/>
            </a:pPr>
            <a:r>
              <a:rPr kumimoji="0" lang="ja-JP" altLang="ja-JP" sz="3200" dirty="0">
                <a:solidFill>
                  <a:srgbClr val="000000"/>
                </a:solidFill>
                <a:latin typeface="+mn-ea"/>
              </a:rPr>
              <a:t>け、日常生活の質（QOL）を高めることをめざして行</a:t>
            </a:r>
            <a:endParaRPr kumimoji="0" lang="en-US" altLang="ja-JP" sz="3200" dirty="0">
              <a:solidFill>
                <a:srgbClr val="000000"/>
              </a:solidFill>
              <a:latin typeface="+mn-ea"/>
            </a:endParaRPr>
          </a:p>
          <a:p>
            <a:pPr marL="0" lvl="0" indent="0" eaLnBrk="0" fontAlgn="base" hangingPunct="0">
              <a:lnSpc>
                <a:spcPct val="100000"/>
              </a:lnSpc>
              <a:spcBef>
                <a:spcPct val="0"/>
              </a:spcBef>
              <a:spcAft>
                <a:spcPct val="0"/>
              </a:spcAft>
              <a:buNone/>
            </a:pPr>
            <a:r>
              <a:rPr kumimoji="0" lang="ja-JP" altLang="ja-JP" sz="3200" dirty="0">
                <a:solidFill>
                  <a:srgbClr val="000000"/>
                </a:solidFill>
                <a:latin typeface="+mn-ea"/>
              </a:rPr>
              <a:t>われ</a:t>
            </a:r>
            <a:r>
              <a:rPr kumimoji="0" lang="ja-JP" altLang="en-US" sz="3200" dirty="0">
                <a:solidFill>
                  <a:srgbClr val="000000"/>
                </a:solidFill>
                <a:latin typeface="+mn-ea"/>
              </a:rPr>
              <a:t>る</a:t>
            </a:r>
            <a:r>
              <a:rPr kumimoji="0" lang="ja-JP" altLang="ja-JP" sz="3200" dirty="0">
                <a:solidFill>
                  <a:srgbClr val="000000"/>
                </a:solidFill>
                <a:latin typeface="+mn-ea"/>
              </a:rPr>
              <a:t>。</a:t>
            </a:r>
            <a:endParaRPr kumimoji="0" lang="en-US" altLang="ja-JP" sz="3200" dirty="0">
              <a:solidFill>
                <a:srgbClr val="000000"/>
              </a:solidFill>
              <a:latin typeface="+mn-ea"/>
            </a:endParaRPr>
          </a:p>
          <a:p>
            <a:pPr marL="0" lvl="0" indent="0" eaLnBrk="0" fontAlgn="base" hangingPunct="0">
              <a:lnSpc>
                <a:spcPct val="100000"/>
              </a:lnSpc>
              <a:spcBef>
                <a:spcPct val="0"/>
              </a:spcBef>
              <a:spcAft>
                <a:spcPct val="0"/>
              </a:spcAft>
              <a:buNone/>
            </a:pPr>
            <a:r>
              <a:rPr kumimoji="0" lang="ja-JP" altLang="ja-JP" sz="3200" dirty="0">
                <a:solidFill>
                  <a:srgbClr val="000000"/>
                </a:solidFill>
                <a:latin typeface="+mn-ea"/>
              </a:rPr>
              <a:t>特に作業療法や理学療法などの医療的分野の処方として明確な治療目的を持って実施される場合は、「ヒポセラピー」と呼ばれることもあ</a:t>
            </a:r>
            <a:r>
              <a:rPr kumimoji="0" lang="ja-JP" altLang="en-US" sz="3200" dirty="0">
                <a:solidFill>
                  <a:srgbClr val="000000"/>
                </a:solidFill>
                <a:latin typeface="+mn-ea"/>
              </a:rPr>
              <a:t>る。</a:t>
            </a:r>
            <a:endParaRPr kumimoji="0" lang="en-US" altLang="ja-JP" sz="3200" dirty="0">
              <a:solidFill>
                <a:srgbClr val="000000"/>
              </a:solidFill>
              <a:latin typeface="+mn-ea"/>
            </a:endParaRPr>
          </a:p>
          <a:p>
            <a:pPr marL="0" lvl="0" indent="0" eaLnBrk="0" fontAlgn="base" hangingPunct="0">
              <a:lnSpc>
                <a:spcPct val="100000"/>
              </a:lnSpc>
              <a:spcBef>
                <a:spcPct val="0"/>
              </a:spcBef>
              <a:spcAft>
                <a:spcPct val="0"/>
              </a:spcAft>
              <a:buNone/>
            </a:pPr>
            <a:endParaRPr kumimoji="0" lang="en-US" altLang="ja-JP" sz="3200" b="0" i="0" u="none" strike="noStrike" cap="none" normalizeH="0" baseline="0" dirty="0">
              <a:ln>
                <a:noFill/>
              </a:ln>
              <a:solidFill>
                <a:srgbClr val="000000"/>
              </a:solidFill>
              <a:effectLst/>
              <a:latin typeface="+mn-ea"/>
            </a:endParaRPr>
          </a:p>
          <a:p>
            <a:pPr marL="0" lvl="0" indent="0" eaLnBrk="0" fontAlgn="base" hangingPunct="0">
              <a:lnSpc>
                <a:spcPct val="100000"/>
              </a:lnSpc>
              <a:spcBef>
                <a:spcPct val="0"/>
              </a:spcBef>
              <a:spcAft>
                <a:spcPct val="0"/>
              </a:spcAft>
              <a:buNone/>
            </a:pPr>
            <a:endParaRPr kumimoji="0" lang="en-US" altLang="ja-JP" sz="3200" dirty="0">
              <a:solidFill>
                <a:srgbClr val="000000"/>
              </a:solidFill>
              <a:latin typeface="+mn-ea"/>
            </a:endParaRPr>
          </a:p>
          <a:p>
            <a:pPr marL="0" lvl="0" indent="0" eaLnBrk="0" fontAlgn="base" hangingPunct="0">
              <a:lnSpc>
                <a:spcPct val="100000"/>
              </a:lnSpc>
              <a:spcBef>
                <a:spcPct val="0"/>
              </a:spcBef>
              <a:spcAft>
                <a:spcPct val="0"/>
              </a:spcAft>
              <a:buNone/>
            </a:pPr>
            <a:endParaRPr kumimoji="0" lang="ja-JP" altLang="ja-JP" sz="3200" b="0" i="0" u="none" strike="noStrike" cap="none" normalizeH="0" baseline="0" dirty="0">
              <a:ln>
                <a:noFill/>
              </a:ln>
              <a:solidFill>
                <a:schemeClr val="tx1"/>
              </a:solidFill>
              <a:effectLst/>
              <a:latin typeface="+mn-ea"/>
            </a:endParaRPr>
          </a:p>
          <a:p>
            <a:pPr marL="0" lvl="0" indent="0" algn="r" eaLnBrk="0" fontAlgn="base" hangingPunct="0">
              <a:lnSpc>
                <a:spcPct val="100000"/>
              </a:lnSpc>
              <a:spcBef>
                <a:spcPct val="0"/>
              </a:spcBef>
              <a:spcAft>
                <a:spcPct val="0"/>
              </a:spcAft>
              <a:buNone/>
            </a:pPr>
            <a:r>
              <a:rPr kumimoji="0" lang="ja-JP" altLang="ja-JP" sz="1600" b="0" i="0" u="none" strike="noStrike" cap="none" normalizeH="0" baseline="0" dirty="0">
                <a:ln>
                  <a:noFill/>
                </a:ln>
                <a:solidFill>
                  <a:srgbClr val="5A5A5A"/>
                </a:solidFill>
                <a:effectLst/>
                <a:latin typeface="+mn-ea"/>
              </a:rPr>
              <a:t>うまJAM「ホースセラピーサポートブック」</a:t>
            </a:r>
            <a:endParaRPr kumimoji="0" lang="ja-JP" altLang="ja-JP" sz="1600" b="0" i="0" u="none" strike="noStrike" cap="none" normalizeH="0" baseline="0" dirty="0">
              <a:ln>
                <a:noFill/>
              </a:ln>
              <a:solidFill>
                <a:schemeClr val="tx1"/>
              </a:solidFill>
              <a:effectLst/>
              <a:latin typeface="+mn-ea"/>
            </a:endParaRPr>
          </a:p>
        </p:txBody>
      </p:sp>
      <p:sp>
        <p:nvSpPr>
          <p:cNvPr id="4" name="Rectangle 1">
            <a:extLst>
              <a:ext uri="{FF2B5EF4-FFF2-40B4-BE49-F238E27FC236}">
                <a16:creationId xmlns:a16="http://schemas.microsoft.com/office/drawing/2014/main" id="{C2F2533E-8DFB-81C0-9A24-638DCADAA085}"/>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873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FF171E-098D-FF7A-1C6D-AEA92B22D4D0}"/>
              </a:ext>
            </a:extLst>
          </p:cNvPr>
          <p:cNvSpPr>
            <a:spLocks noGrp="1"/>
          </p:cNvSpPr>
          <p:nvPr>
            <p:ph type="title"/>
          </p:nvPr>
        </p:nvSpPr>
        <p:spPr/>
        <p:txBody>
          <a:bodyPr/>
          <a:lstStyle/>
          <a:p>
            <a:r>
              <a:rPr kumimoji="1" lang="ja-JP" altLang="en-US" dirty="0"/>
              <a:t>大学馬術部の活動を</a:t>
            </a:r>
            <a:r>
              <a:rPr lang="ja-JP" altLang="en-US" dirty="0"/>
              <a:t>基に</a:t>
            </a:r>
            <a:r>
              <a:rPr kumimoji="1" lang="ja-JP" altLang="en-US" dirty="0"/>
              <a:t>して</a:t>
            </a:r>
          </a:p>
        </p:txBody>
      </p:sp>
      <p:sp>
        <p:nvSpPr>
          <p:cNvPr id="3" name="コンテンツ プレースホルダー 2">
            <a:extLst>
              <a:ext uri="{FF2B5EF4-FFF2-40B4-BE49-F238E27FC236}">
                <a16:creationId xmlns:a16="http://schemas.microsoft.com/office/drawing/2014/main" id="{F1239D90-D43E-41BB-7311-9B76DE6BD321}"/>
              </a:ext>
            </a:extLst>
          </p:cNvPr>
          <p:cNvSpPr>
            <a:spLocks noGrp="1"/>
          </p:cNvSpPr>
          <p:nvPr>
            <p:ph idx="1"/>
          </p:nvPr>
        </p:nvSpPr>
        <p:spPr>
          <a:xfrm>
            <a:off x="838200" y="1944209"/>
            <a:ext cx="10613994" cy="4749553"/>
          </a:xfrm>
        </p:spPr>
        <p:txBody>
          <a:bodyPr>
            <a:normAutofit/>
          </a:bodyPr>
          <a:lstStyle/>
          <a:p>
            <a:pPr marL="0" indent="0">
              <a:buNone/>
            </a:pPr>
            <a:r>
              <a:rPr lang="ja-JP" altLang="en-US" dirty="0">
                <a:solidFill>
                  <a:srgbClr val="000000"/>
                </a:solidFill>
                <a:highlight>
                  <a:srgbClr val="FFFFFF"/>
                </a:highlight>
                <a:latin typeface="YuGothic"/>
              </a:rPr>
              <a:t>天理大学馬術部は創設</a:t>
            </a:r>
            <a:r>
              <a:rPr lang="en-US" altLang="ja-JP" b="0" i="0" dirty="0">
                <a:solidFill>
                  <a:srgbClr val="000000"/>
                </a:solidFill>
                <a:effectLst/>
                <a:highlight>
                  <a:srgbClr val="FFFFFF"/>
                </a:highlight>
                <a:latin typeface="YuGothic"/>
              </a:rPr>
              <a:t>8</a:t>
            </a:r>
            <a:r>
              <a:rPr lang="ja-JP" altLang="en-US" b="0" i="0" dirty="0">
                <a:solidFill>
                  <a:srgbClr val="000000"/>
                </a:solidFill>
                <a:effectLst/>
                <a:highlight>
                  <a:srgbClr val="FFFFFF"/>
                </a:highlight>
                <a:latin typeface="YuGothic"/>
              </a:rPr>
              <a:t>年後の</a:t>
            </a:r>
            <a:r>
              <a:rPr lang="en-US" altLang="ja-JP" b="0" i="0" dirty="0">
                <a:solidFill>
                  <a:srgbClr val="000000"/>
                </a:solidFill>
                <a:effectLst/>
                <a:highlight>
                  <a:srgbClr val="FFFFFF"/>
                </a:highlight>
                <a:latin typeface="YuGothic"/>
              </a:rPr>
              <a:t>1933</a:t>
            </a:r>
            <a:r>
              <a:rPr lang="ja-JP" altLang="en-US" b="0" i="0" dirty="0">
                <a:solidFill>
                  <a:srgbClr val="000000"/>
                </a:solidFill>
                <a:effectLst/>
                <a:highlight>
                  <a:srgbClr val="FFFFFF"/>
                </a:highlight>
                <a:latin typeface="YuGothic"/>
              </a:rPr>
              <a:t>年に誕生した創部</a:t>
            </a:r>
            <a:r>
              <a:rPr lang="en-US" altLang="ja-JP" b="0" i="0" dirty="0">
                <a:solidFill>
                  <a:srgbClr val="000000"/>
                </a:solidFill>
                <a:effectLst/>
                <a:highlight>
                  <a:srgbClr val="FFFFFF"/>
                </a:highlight>
                <a:latin typeface="YuGothic"/>
              </a:rPr>
              <a:t>90</a:t>
            </a:r>
            <a:r>
              <a:rPr lang="ja-JP" altLang="en-US" b="0" i="0" dirty="0">
                <a:solidFill>
                  <a:srgbClr val="000000"/>
                </a:solidFill>
                <a:effectLst/>
                <a:highlight>
                  <a:srgbClr val="FFFFFF"/>
                </a:highlight>
                <a:latin typeface="YuGothic"/>
              </a:rPr>
              <a:t>周年</a:t>
            </a:r>
            <a:r>
              <a:rPr lang="ja-JP" altLang="en-US" dirty="0">
                <a:solidFill>
                  <a:srgbClr val="000000"/>
                </a:solidFill>
                <a:highlight>
                  <a:srgbClr val="FFFFFF"/>
                </a:highlight>
                <a:latin typeface="YuGothic"/>
              </a:rPr>
              <a:t>の</a:t>
            </a:r>
            <a:endParaRPr lang="en-US" altLang="ja-JP" dirty="0">
              <a:solidFill>
                <a:srgbClr val="000000"/>
              </a:solidFill>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伝統あるクラブである。これまで競技馬術を中心として活動し</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てきましたが、</a:t>
            </a:r>
            <a:r>
              <a:rPr lang="en-US" altLang="ja-JP" b="0" i="0" dirty="0">
                <a:solidFill>
                  <a:srgbClr val="000000"/>
                </a:solidFill>
                <a:effectLst/>
                <a:highlight>
                  <a:srgbClr val="FFFFFF"/>
                </a:highlight>
                <a:latin typeface="YuGothic"/>
              </a:rPr>
              <a:t>2019</a:t>
            </a:r>
            <a:r>
              <a:rPr lang="ja-JP" altLang="en-US" b="0" i="0" dirty="0">
                <a:solidFill>
                  <a:srgbClr val="000000"/>
                </a:solidFill>
                <a:effectLst/>
                <a:highlight>
                  <a:srgbClr val="FFFFFF"/>
                </a:highlight>
                <a:latin typeface="YuGothic"/>
              </a:rPr>
              <a:t>年度より、飼育する馬たちの力を借りて社</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会に貢献したいとの想いのもと、ホースセラピー活動を開始した。</a:t>
            </a:r>
            <a:endParaRPr lang="en-US" altLang="ja-JP" b="0" i="0" dirty="0">
              <a:solidFill>
                <a:srgbClr val="000000"/>
              </a:solidFill>
              <a:effectLst/>
              <a:highlight>
                <a:srgbClr val="FFFFFF"/>
              </a:highlight>
              <a:latin typeface="YuGothic"/>
            </a:endParaRPr>
          </a:p>
          <a:p>
            <a:pPr marL="0" indent="0">
              <a:buNone/>
            </a:pPr>
            <a:r>
              <a:rPr lang="en-US" altLang="ja-JP" b="0" i="0" dirty="0">
                <a:solidFill>
                  <a:srgbClr val="000000"/>
                </a:solidFill>
                <a:effectLst/>
                <a:highlight>
                  <a:srgbClr val="FFFFFF"/>
                </a:highlight>
                <a:latin typeface="YuGothic"/>
              </a:rPr>
              <a:t>2020</a:t>
            </a:r>
            <a:r>
              <a:rPr lang="ja-JP" altLang="en-US" b="0" i="0" dirty="0">
                <a:solidFill>
                  <a:srgbClr val="000000"/>
                </a:solidFill>
                <a:effectLst/>
                <a:highlight>
                  <a:srgbClr val="FFFFFF"/>
                </a:highlight>
                <a:latin typeface="YuGothic"/>
              </a:rPr>
              <a:t>年には学校法人天理大学として「第一種動物取扱業」の登録</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を行い、不登校の子どもたちと馬との触れあいの機会を設ける</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などの活動を、</a:t>
            </a:r>
            <a:r>
              <a:rPr lang="en-US" altLang="ja-JP" b="0" i="0" dirty="0">
                <a:solidFill>
                  <a:srgbClr val="000000"/>
                </a:solidFill>
                <a:effectLst/>
                <a:highlight>
                  <a:srgbClr val="FFFFFF"/>
                </a:highlight>
                <a:latin typeface="YuGothic"/>
              </a:rPr>
              <a:t>4</a:t>
            </a:r>
            <a:r>
              <a:rPr lang="ja-JP" altLang="en-US" b="0" i="0" dirty="0">
                <a:solidFill>
                  <a:srgbClr val="000000"/>
                </a:solidFill>
                <a:effectLst/>
                <a:highlight>
                  <a:srgbClr val="FFFFFF"/>
                </a:highlight>
                <a:latin typeface="YuGothic"/>
              </a:rPr>
              <a:t>頭の馬とともに展開している。</a:t>
            </a:r>
          </a:p>
          <a:p>
            <a:pPr marL="0" indent="0" algn="l">
              <a:buNone/>
            </a:pPr>
            <a:r>
              <a:rPr lang="ja-JP" altLang="en-US" b="0" i="0" dirty="0">
                <a:solidFill>
                  <a:srgbClr val="000000"/>
                </a:solidFill>
                <a:effectLst/>
                <a:highlight>
                  <a:srgbClr val="FFFFFF"/>
                </a:highlight>
                <a:latin typeface="YuGothic"/>
              </a:rPr>
              <a:t>天理大学は国内初の本格的ホースセラピーの学びのモデルを創造</a:t>
            </a:r>
            <a:endParaRPr lang="en-US" altLang="ja-JP" b="0" i="0" dirty="0">
              <a:solidFill>
                <a:srgbClr val="000000"/>
              </a:solidFill>
              <a:effectLst/>
              <a:highlight>
                <a:srgbClr val="FFFFFF"/>
              </a:highlight>
              <a:latin typeface="YuGothic"/>
            </a:endParaRPr>
          </a:p>
          <a:p>
            <a:pPr marL="0" indent="0" algn="l">
              <a:buNone/>
            </a:pPr>
            <a:r>
              <a:rPr lang="ja-JP" altLang="en-US" b="0" i="0" dirty="0">
                <a:solidFill>
                  <a:srgbClr val="000000"/>
                </a:solidFill>
                <a:effectLst/>
                <a:highlight>
                  <a:srgbClr val="FFFFFF"/>
                </a:highlight>
                <a:latin typeface="YuGothic"/>
              </a:rPr>
              <a:t>している。</a:t>
            </a:r>
            <a:endParaRPr kumimoji="1" lang="ja-JP" altLang="en-US" dirty="0"/>
          </a:p>
        </p:txBody>
      </p:sp>
    </p:spTree>
    <p:extLst>
      <p:ext uri="{BB962C8B-B14F-4D97-AF65-F5344CB8AC3E}">
        <p14:creationId xmlns:p14="http://schemas.microsoft.com/office/powerpoint/2010/main" val="132787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3D8278-98F4-526E-48AB-9BB51EFD3F3D}"/>
              </a:ext>
            </a:extLst>
          </p:cNvPr>
          <p:cNvSpPr>
            <a:spLocks noGrp="1"/>
          </p:cNvSpPr>
          <p:nvPr>
            <p:ph type="title"/>
          </p:nvPr>
        </p:nvSpPr>
        <p:spPr/>
        <p:txBody>
          <a:bodyPr/>
          <a:lstStyle/>
          <a:p>
            <a:r>
              <a:rPr kumimoji="1" lang="ja-JP" altLang="en-US" dirty="0"/>
              <a:t>ホースセラピーの意義①</a:t>
            </a:r>
          </a:p>
        </p:txBody>
      </p:sp>
      <p:sp>
        <p:nvSpPr>
          <p:cNvPr id="3" name="コンテンツ プレースホルダー 2">
            <a:extLst>
              <a:ext uri="{FF2B5EF4-FFF2-40B4-BE49-F238E27FC236}">
                <a16:creationId xmlns:a16="http://schemas.microsoft.com/office/drawing/2014/main" id="{F7EB7861-DFA1-1F6E-5FCC-C22C826C8510}"/>
              </a:ext>
            </a:extLst>
          </p:cNvPr>
          <p:cNvSpPr>
            <a:spLocks noGrp="1"/>
          </p:cNvSpPr>
          <p:nvPr>
            <p:ph idx="1"/>
          </p:nvPr>
        </p:nvSpPr>
        <p:spPr/>
        <p:txBody>
          <a:bodyPr/>
          <a:lstStyle/>
          <a:p>
            <a:pPr marL="0" indent="0" algn="l">
              <a:buNone/>
            </a:pPr>
            <a:r>
              <a:rPr lang="ja-JP" altLang="en-US" b="0" i="0" dirty="0">
                <a:solidFill>
                  <a:srgbClr val="000000"/>
                </a:solidFill>
                <a:effectLst/>
                <a:highlight>
                  <a:srgbClr val="FFFFFF"/>
                </a:highlight>
                <a:latin typeface="+mn-ea"/>
              </a:rPr>
              <a:t>セラピーとして対象者を癒す</a:t>
            </a:r>
            <a:endParaRPr lang="en-US" altLang="ja-JP" b="0" i="0" dirty="0">
              <a:solidFill>
                <a:srgbClr val="000000"/>
              </a:solidFill>
              <a:effectLst/>
              <a:highlight>
                <a:srgbClr val="FFFFFF"/>
              </a:highlight>
              <a:latin typeface="+mn-ea"/>
            </a:endParaRPr>
          </a:p>
          <a:p>
            <a:pPr marL="0" indent="0" algn="l">
              <a:buNone/>
            </a:pPr>
            <a:r>
              <a:rPr lang="ja-JP" altLang="en-US" b="0" i="0" dirty="0">
                <a:solidFill>
                  <a:srgbClr val="000000"/>
                </a:solidFill>
                <a:effectLst/>
                <a:highlight>
                  <a:srgbClr val="FFFFFF"/>
                </a:highlight>
                <a:latin typeface="YuGothic"/>
              </a:rPr>
              <a:t>人類は旧石器時代から馬と深くかかわってきた。人に寄り添う高</a:t>
            </a:r>
            <a:endParaRPr lang="en-US" altLang="ja-JP" b="0" i="0" dirty="0">
              <a:solidFill>
                <a:srgbClr val="000000"/>
              </a:solidFill>
              <a:effectLst/>
              <a:highlight>
                <a:srgbClr val="FFFFFF"/>
              </a:highlight>
              <a:latin typeface="YuGothic"/>
            </a:endParaRPr>
          </a:p>
          <a:p>
            <a:pPr marL="0" indent="0" algn="l">
              <a:buNone/>
            </a:pPr>
            <a:r>
              <a:rPr lang="ja-JP" altLang="en-US" b="0" i="0" dirty="0">
                <a:solidFill>
                  <a:srgbClr val="000000"/>
                </a:solidFill>
                <a:effectLst/>
                <a:highlight>
                  <a:srgbClr val="FFFFFF"/>
                </a:highlight>
                <a:latin typeface="YuGothic"/>
              </a:rPr>
              <a:t>い潜在能力がある馬は、今も昔も人類にとってかけがえのない伴</a:t>
            </a:r>
            <a:endParaRPr lang="en-US" altLang="ja-JP" b="0" i="0" dirty="0">
              <a:solidFill>
                <a:srgbClr val="000000"/>
              </a:solidFill>
              <a:effectLst/>
              <a:highlight>
                <a:srgbClr val="FFFFFF"/>
              </a:highlight>
              <a:latin typeface="YuGothic"/>
            </a:endParaRPr>
          </a:p>
          <a:p>
            <a:pPr marL="0" indent="0" algn="l">
              <a:buNone/>
            </a:pPr>
            <a:r>
              <a:rPr lang="ja-JP" altLang="en-US" b="0" i="0" dirty="0">
                <a:solidFill>
                  <a:srgbClr val="000000"/>
                </a:solidFill>
                <a:effectLst/>
                <a:highlight>
                  <a:srgbClr val="FFFFFF"/>
                </a:highlight>
                <a:latin typeface="YuGothic"/>
              </a:rPr>
              <a:t>侶動物で、人が発する音声やボディーランゲージを敏感に感じ取</a:t>
            </a:r>
            <a:endParaRPr lang="en-US" altLang="ja-JP" b="0" i="0" dirty="0">
              <a:solidFill>
                <a:srgbClr val="000000"/>
              </a:solidFill>
              <a:effectLst/>
              <a:highlight>
                <a:srgbClr val="FFFFFF"/>
              </a:highlight>
              <a:latin typeface="YuGothic"/>
            </a:endParaRPr>
          </a:p>
          <a:p>
            <a:pPr marL="0" indent="0" algn="l">
              <a:buNone/>
            </a:pPr>
            <a:r>
              <a:rPr lang="ja-JP" altLang="en-US" b="0" i="0" dirty="0">
                <a:solidFill>
                  <a:srgbClr val="000000"/>
                </a:solidFill>
                <a:effectLst/>
                <a:highlight>
                  <a:srgbClr val="FFFFFF"/>
                </a:highlight>
                <a:latin typeface="YuGothic"/>
              </a:rPr>
              <a:t>れる感受性と共感性を具え、人の心を癒やす力を持っている。</a:t>
            </a:r>
            <a:endParaRPr lang="en-US" altLang="ja-JP" b="0" i="0" dirty="0">
              <a:solidFill>
                <a:srgbClr val="000000"/>
              </a:solidFill>
              <a:effectLst/>
              <a:highlight>
                <a:srgbClr val="FFFFFF"/>
              </a:highlight>
              <a:latin typeface="YuGothic"/>
            </a:endParaRPr>
          </a:p>
          <a:p>
            <a:pPr marL="0" indent="0" algn="l">
              <a:buNone/>
            </a:pPr>
            <a:r>
              <a:rPr lang="ja-JP" altLang="en-US" b="0" i="0" dirty="0">
                <a:solidFill>
                  <a:srgbClr val="000000"/>
                </a:solidFill>
                <a:effectLst/>
                <a:highlight>
                  <a:srgbClr val="FFFFFF"/>
                </a:highlight>
                <a:latin typeface="YuGothic"/>
              </a:rPr>
              <a:t>人を乗せることができるため、人の身体機能の改善にも結びつき</a:t>
            </a:r>
            <a:endParaRPr lang="en-US" altLang="ja-JP" b="0" i="0" dirty="0">
              <a:solidFill>
                <a:srgbClr val="000000"/>
              </a:solidFill>
              <a:effectLst/>
              <a:highlight>
                <a:srgbClr val="FFFFFF"/>
              </a:highlight>
              <a:latin typeface="YuGothic"/>
            </a:endParaRPr>
          </a:p>
          <a:p>
            <a:pPr marL="0" indent="0" algn="l">
              <a:buNone/>
            </a:pPr>
            <a:r>
              <a:rPr lang="ja-JP" altLang="en-US" b="0" i="0" dirty="0">
                <a:solidFill>
                  <a:srgbClr val="000000"/>
                </a:solidFill>
                <a:effectLst/>
                <a:highlight>
                  <a:srgbClr val="FFFFFF"/>
                </a:highlight>
                <a:latin typeface="YuGothic"/>
              </a:rPr>
              <a:t>ます。</a:t>
            </a:r>
          </a:p>
          <a:p>
            <a:pPr marL="0" indent="0">
              <a:buNone/>
            </a:pPr>
            <a:endParaRPr kumimoji="1" lang="ja-JP" altLang="en-US" dirty="0"/>
          </a:p>
        </p:txBody>
      </p:sp>
    </p:spTree>
    <p:extLst>
      <p:ext uri="{BB962C8B-B14F-4D97-AF65-F5344CB8AC3E}">
        <p14:creationId xmlns:p14="http://schemas.microsoft.com/office/powerpoint/2010/main" val="332530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E3E95C-89E0-5ECB-AC2D-E229AEC4F392}"/>
              </a:ext>
            </a:extLst>
          </p:cNvPr>
          <p:cNvSpPr>
            <a:spLocks noGrp="1"/>
          </p:cNvSpPr>
          <p:nvPr>
            <p:ph type="title"/>
          </p:nvPr>
        </p:nvSpPr>
        <p:spPr/>
        <p:txBody>
          <a:bodyPr/>
          <a:lstStyle/>
          <a:p>
            <a:r>
              <a:rPr kumimoji="1" lang="ja-JP" altLang="en-US" dirty="0"/>
              <a:t>ホースセラピーの意義②</a:t>
            </a:r>
          </a:p>
        </p:txBody>
      </p:sp>
      <p:sp>
        <p:nvSpPr>
          <p:cNvPr id="3" name="コンテンツ プレースホルダー 2">
            <a:extLst>
              <a:ext uri="{FF2B5EF4-FFF2-40B4-BE49-F238E27FC236}">
                <a16:creationId xmlns:a16="http://schemas.microsoft.com/office/drawing/2014/main" id="{E0FEADD4-7FAB-4F83-08F1-CAB75921F6A6}"/>
              </a:ext>
            </a:extLst>
          </p:cNvPr>
          <p:cNvSpPr>
            <a:spLocks noGrp="1"/>
          </p:cNvSpPr>
          <p:nvPr>
            <p:ph idx="1"/>
          </p:nvPr>
        </p:nvSpPr>
        <p:spPr/>
        <p:txBody>
          <a:bodyPr/>
          <a:lstStyle/>
          <a:p>
            <a:pPr marL="0" indent="0">
              <a:buNone/>
            </a:pPr>
            <a:r>
              <a:rPr kumimoji="1" lang="ja-JP" altLang="en-US" dirty="0"/>
              <a:t>動物愛護の立場から</a:t>
            </a:r>
            <a:endParaRPr kumimoji="1" lang="en-US" altLang="ja-JP" dirty="0"/>
          </a:p>
          <a:p>
            <a:pPr marL="0" indent="0">
              <a:buNone/>
            </a:pPr>
            <a:r>
              <a:rPr lang="ja-JP" altLang="en-US" b="0" i="0" dirty="0">
                <a:solidFill>
                  <a:srgbClr val="000000"/>
                </a:solidFill>
                <a:effectLst/>
                <a:highlight>
                  <a:srgbClr val="FFFFFF"/>
                </a:highlight>
                <a:latin typeface="YuGothic"/>
              </a:rPr>
              <a:t>ホースセラピー事業を実施するためには、動物取扱業に登録しな</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ければならない。授業［ホースセラピー</a:t>
            </a:r>
            <a:r>
              <a:rPr lang="en-US" altLang="ja-JP" dirty="0">
                <a:solidFill>
                  <a:srgbClr val="000000"/>
                </a:solidFill>
                <a:highlight>
                  <a:srgbClr val="FFFFFF"/>
                </a:highlight>
                <a:latin typeface="YuGothic"/>
              </a:rPr>
              <a:t>1</a:t>
            </a:r>
            <a:r>
              <a:rPr lang="ja-JP" altLang="en-US" b="0" i="0" dirty="0">
                <a:solidFill>
                  <a:srgbClr val="000000"/>
                </a:solidFill>
                <a:effectLst/>
                <a:highlight>
                  <a:srgbClr val="FFFFFF"/>
                </a:highlight>
                <a:latin typeface="YuGothic"/>
              </a:rPr>
              <a:t>］では、受講により</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「動物取扱責任者」となるための資格が取得できる。</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馬の適切な飼養管理のもとホースセラピー事業が普及することで、</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競走馬が人とかかわりながらセカンドライフを送れるようになり、</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生涯飼育の機会を増やすことで引退した競走馬の殺処分減に貢献</a:t>
            </a:r>
            <a:endParaRPr lang="en-US" altLang="ja-JP" b="0" i="0" dirty="0">
              <a:solidFill>
                <a:srgbClr val="000000"/>
              </a:solidFill>
              <a:effectLst/>
              <a:highlight>
                <a:srgbClr val="FFFFFF"/>
              </a:highlight>
              <a:latin typeface="YuGothic"/>
            </a:endParaRPr>
          </a:p>
          <a:p>
            <a:pPr marL="0" indent="0">
              <a:buNone/>
            </a:pPr>
            <a:r>
              <a:rPr lang="ja-JP" altLang="en-US" dirty="0">
                <a:solidFill>
                  <a:srgbClr val="000000"/>
                </a:solidFill>
                <a:highlight>
                  <a:srgbClr val="FFFFFF"/>
                </a:highlight>
                <a:latin typeface="YuGothic"/>
              </a:rPr>
              <a:t>できる</a:t>
            </a:r>
            <a:r>
              <a:rPr lang="ja-JP" altLang="en-US" b="0" i="0" dirty="0">
                <a:solidFill>
                  <a:srgbClr val="000000"/>
                </a:solidFill>
                <a:effectLst/>
                <a:highlight>
                  <a:srgbClr val="FFFFFF"/>
                </a:highlight>
                <a:latin typeface="YuGothic"/>
              </a:rPr>
              <a:t>。</a:t>
            </a:r>
            <a:endParaRPr kumimoji="1" lang="ja-JP" altLang="en-US" dirty="0"/>
          </a:p>
        </p:txBody>
      </p:sp>
    </p:spTree>
    <p:extLst>
      <p:ext uri="{BB962C8B-B14F-4D97-AF65-F5344CB8AC3E}">
        <p14:creationId xmlns:p14="http://schemas.microsoft.com/office/powerpoint/2010/main" val="422024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529DAE-35E1-88AE-2C7D-67526EE41541}"/>
              </a:ext>
            </a:extLst>
          </p:cNvPr>
          <p:cNvSpPr>
            <a:spLocks noGrp="1"/>
          </p:cNvSpPr>
          <p:nvPr>
            <p:ph type="title"/>
          </p:nvPr>
        </p:nvSpPr>
        <p:spPr/>
        <p:txBody>
          <a:bodyPr/>
          <a:lstStyle/>
          <a:p>
            <a:r>
              <a:rPr kumimoji="1" lang="ja-JP" altLang="en-US" dirty="0"/>
              <a:t>ホースセラピーの意義③</a:t>
            </a:r>
          </a:p>
        </p:txBody>
      </p:sp>
      <p:sp>
        <p:nvSpPr>
          <p:cNvPr id="3" name="コンテンツ プレースホルダー 2">
            <a:extLst>
              <a:ext uri="{FF2B5EF4-FFF2-40B4-BE49-F238E27FC236}">
                <a16:creationId xmlns:a16="http://schemas.microsoft.com/office/drawing/2014/main" id="{2E43D1AC-F085-8E73-8F76-1F2A3397C7D8}"/>
              </a:ext>
            </a:extLst>
          </p:cNvPr>
          <p:cNvSpPr>
            <a:spLocks noGrp="1"/>
          </p:cNvSpPr>
          <p:nvPr>
            <p:ph idx="1"/>
          </p:nvPr>
        </p:nvSpPr>
        <p:spPr/>
        <p:txBody>
          <a:bodyPr>
            <a:normAutofit lnSpcReduction="10000"/>
          </a:bodyPr>
          <a:lstStyle/>
          <a:p>
            <a:pPr marL="0" indent="0">
              <a:buNone/>
            </a:pPr>
            <a:r>
              <a:rPr lang="ja-JP" altLang="en-US" dirty="0"/>
              <a:t>教育の立場から</a:t>
            </a:r>
            <a:endParaRPr lang="en-US" altLang="ja-JP" dirty="0"/>
          </a:p>
          <a:p>
            <a:pPr marL="0" indent="0">
              <a:buNone/>
            </a:pPr>
            <a:r>
              <a:rPr lang="ja-JP" altLang="en-US" b="0" i="0" dirty="0">
                <a:solidFill>
                  <a:srgbClr val="000000"/>
                </a:solidFill>
                <a:effectLst/>
                <a:highlight>
                  <a:srgbClr val="FFFFFF"/>
                </a:highlight>
                <a:latin typeface="YuGothic"/>
              </a:rPr>
              <a:t>馬は個々に異なる性格を持って</a:t>
            </a:r>
            <a:r>
              <a:rPr lang="ja-JP" altLang="en-US" dirty="0">
                <a:solidFill>
                  <a:srgbClr val="000000"/>
                </a:solidFill>
                <a:highlight>
                  <a:srgbClr val="FFFFFF"/>
                </a:highlight>
                <a:latin typeface="YuGothic"/>
              </a:rPr>
              <a:t>おり、</a:t>
            </a:r>
            <a:r>
              <a:rPr lang="ja-JP" altLang="en-US" b="0" i="0" dirty="0">
                <a:solidFill>
                  <a:srgbClr val="000000"/>
                </a:solidFill>
                <a:effectLst/>
                <a:highlight>
                  <a:srgbClr val="FFFFFF"/>
                </a:highlight>
                <a:latin typeface="YuGothic"/>
              </a:rPr>
              <a:t>多様な馬の生態を深く知り、</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馬に触れ、馬に乗り、馬の世話をすることを通して、馬との非</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言語的なコミュニケーションを学ぶことができる。</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それは人と人とのコミュニケーション能力獲得の土台づくりの機</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会になることがある。このことは、神経発達障害の子供たち</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にとって有効なリハビリテーションの手段となる。</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「中級バイオセラピスト」資格の取得により、ホースセラピー事</a:t>
            </a:r>
            <a:endParaRPr lang="en-US" altLang="ja-JP" b="0" i="0" dirty="0">
              <a:solidFill>
                <a:srgbClr val="000000"/>
              </a:solidFill>
              <a:effectLst/>
              <a:highlight>
                <a:srgbClr val="FFFFFF"/>
              </a:highlight>
              <a:latin typeface="YuGothic"/>
            </a:endParaRPr>
          </a:p>
          <a:p>
            <a:pPr marL="0" indent="0">
              <a:buNone/>
            </a:pPr>
            <a:r>
              <a:rPr lang="ja-JP" altLang="en-US" b="0" i="0" dirty="0">
                <a:solidFill>
                  <a:srgbClr val="000000"/>
                </a:solidFill>
                <a:effectLst/>
                <a:highlight>
                  <a:srgbClr val="FFFFFF"/>
                </a:highlight>
                <a:latin typeface="YuGothic"/>
              </a:rPr>
              <a:t>業に携わる可能性も広がる。</a:t>
            </a:r>
            <a:endParaRPr kumimoji="1" lang="ja-JP" altLang="en-US" dirty="0"/>
          </a:p>
        </p:txBody>
      </p:sp>
    </p:spTree>
    <p:extLst>
      <p:ext uri="{BB962C8B-B14F-4D97-AF65-F5344CB8AC3E}">
        <p14:creationId xmlns:p14="http://schemas.microsoft.com/office/powerpoint/2010/main" val="126720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5DF5B8-1827-E837-4888-878C66060EAD}"/>
              </a:ext>
            </a:extLst>
          </p:cNvPr>
          <p:cNvSpPr>
            <a:spLocks noGrp="1"/>
          </p:cNvSpPr>
          <p:nvPr>
            <p:ph type="title"/>
          </p:nvPr>
        </p:nvSpPr>
        <p:spPr>
          <a:xfrm>
            <a:off x="1" y="365124"/>
            <a:ext cx="2955636" cy="3985201"/>
          </a:xfrm>
        </p:spPr>
        <p:txBody>
          <a:bodyPr>
            <a:normAutofit/>
          </a:bodyPr>
          <a:lstStyle/>
          <a:p>
            <a:r>
              <a:rPr lang="ja-JP" altLang="en-US" sz="2800" i="0" dirty="0">
                <a:effectLst/>
                <a:latin typeface="+mn-ea"/>
                <a:ea typeface="+mn-ea"/>
              </a:rPr>
              <a:t>ホースセラピ</a:t>
            </a:r>
            <a:r>
              <a:rPr lang="en-US" altLang="ja-JP" sz="2800" i="0" dirty="0">
                <a:effectLst/>
                <a:latin typeface="+mn-ea"/>
                <a:ea typeface="+mn-ea"/>
              </a:rPr>
              <a:t>-</a:t>
            </a:r>
            <a:r>
              <a:rPr lang="ja-JP" altLang="en-US" sz="2800" dirty="0">
                <a:latin typeface="+mn-ea"/>
                <a:ea typeface="+mn-ea"/>
              </a:rPr>
              <a:t>１</a:t>
            </a:r>
            <a:br>
              <a:rPr lang="en-US" altLang="ja-JP" sz="2800" dirty="0">
                <a:latin typeface="+mn-ea"/>
                <a:ea typeface="+mn-ea"/>
              </a:rPr>
            </a:br>
            <a:br>
              <a:rPr lang="en-US" altLang="ja-JP" dirty="0">
                <a:latin typeface="+mn-ea"/>
                <a:ea typeface="+mn-ea"/>
              </a:rPr>
            </a:br>
            <a:r>
              <a:rPr lang="en-US" altLang="zh-TW" sz="1600" i="0" dirty="0">
                <a:effectLst/>
                <a:latin typeface="+mn-ea"/>
                <a:ea typeface="+mn-ea"/>
              </a:rPr>
              <a:t>JRA(</a:t>
            </a:r>
            <a:r>
              <a:rPr lang="zh-TW" altLang="en-US" sz="1600" i="0" dirty="0">
                <a:effectLst/>
                <a:latin typeface="+mn-ea"/>
                <a:ea typeface="+mn-ea"/>
              </a:rPr>
              <a:t>日本中央競馬会</a:t>
            </a:r>
            <a:r>
              <a:rPr lang="en-US" altLang="zh-TW" sz="1600" i="0" dirty="0">
                <a:effectLst/>
                <a:latin typeface="+mn-ea"/>
                <a:ea typeface="+mn-ea"/>
              </a:rPr>
              <a:t>)</a:t>
            </a:r>
            <a:r>
              <a:rPr lang="zh-TW" altLang="en-US" sz="1600" i="0" dirty="0">
                <a:effectLst/>
                <a:latin typeface="+mn-ea"/>
                <a:ea typeface="+mn-ea"/>
              </a:rPr>
              <a:t>寄付講座</a:t>
            </a:r>
            <a:endParaRPr kumimoji="1" lang="ja-JP" altLang="en-US" sz="1600" dirty="0">
              <a:latin typeface="+mn-ea"/>
              <a:ea typeface="+mn-ea"/>
            </a:endParaRPr>
          </a:p>
        </p:txBody>
      </p:sp>
      <p:graphicFrame>
        <p:nvGraphicFramePr>
          <p:cNvPr id="4" name="コンテンツ プレースホルダー 3">
            <a:extLst>
              <a:ext uri="{FF2B5EF4-FFF2-40B4-BE49-F238E27FC236}">
                <a16:creationId xmlns:a16="http://schemas.microsoft.com/office/drawing/2014/main" id="{1AF2E6CA-68FD-2675-AAB0-4F79511FE9FF}"/>
              </a:ext>
            </a:extLst>
          </p:cNvPr>
          <p:cNvGraphicFramePr>
            <a:graphicFrameLocks noGrp="1"/>
          </p:cNvGraphicFramePr>
          <p:nvPr>
            <p:ph idx="1"/>
            <p:extLst>
              <p:ext uri="{D42A27DB-BD31-4B8C-83A1-F6EECF244321}">
                <p14:modId xmlns:p14="http://schemas.microsoft.com/office/powerpoint/2010/main" val="2649581427"/>
              </p:ext>
            </p:extLst>
          </p:nvPr>
        </p:nvGraphicFramePr>
        <p:xfrm>
          <a:off x="2955636" y="1"/>
          <a:ext cx="9236364" cy="6888532"/>
        </p:xfrm>
        <a:graphic>
          <a:graphicData uri="http://schemas.openxmlformats.org/drawingml/2006/table">
            <a:tbl>
              <a:tblPr/>
              <a:tblGrid>
                <a:gridCol w="1088752">
                  <a:extLst>
                    <a:ext uri="{9D8B030D-6E8A-4147-A177-3AD203B41FA5}">
                      <a16:colId xmlns:a16="http://schemas.microsoft.com/office/drawing/2014/main" val="2127600736"/>
                    </a:ext>
                  </a:extLst>
                </a:gridCol>
                <a:gridCol w="1088752">
                  <a:extLst>
                    <a:ext uri="{9D8B030D-6E8A-4147-A177-3AD203B41FA5}">
                      <a16:colId xmlns:a16="http://schemas.microsoft.com/office/drawing/2014/main" val="1354949257"/>
                    </a:ext>
                  </a:extLst>
                </a:gridCol>
                <a:gridCol w="5970108">
                  <a:extLst>
                    <a:ext uri="{9D8B030D-6E8A-4147-A177-3AD203B41FA5}">
                      <a16:colId xmlns:a16="http://schemas.microsoft.com/office/drawing/2014/main" val="972991926"/>
                    </a:ext>
                  </a:extLst>
                </a:gridCol>
                <a:gridCol w="1088752">
                  <a:extLst>
                    <a:ext uri="{9D8B030D-6E8A-4147-A177-3AD203B41FA5}">
                      <a16:colId xmlns:a16="http://schemas.microsoft.com/office/drawing/2014/main" val="2275520328"/>
                    </a:ext>
                  </a:extLst>
                </a:gridCol>
              </a:tblGrid>
              <a:tr h="214506">
                <a:tc>
                  <a:txBody>
                    <a:bodyPr/>
                    <a:lstStyle/>
                    <a:p>
                      <a:pPr algn="ctr" fontAlgn="ctr"/>
                      <a:r>
                        <a:rPr lang="ja-JP" altLang="en-US" sz="1200" b="1" i="0" dirty="0">
                          <a:solidFill>
                            <a:srgbClr val="FFFFFF"/>
                          </a:solidFill>
                          <a:effectLst/>
                          <a:highlight>
                            <a:srgbClr val="70AFED"/>
                          </a:highlight>
                        </a:rPr>
                        <a:t>開講</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ja-JP" altLang="en-US" sz="1200" b="1" i="0">
                          <a:solidFill>
                            <a:srgbClr val="FFFFFF"/>
                          </a:solidFill>
                          <a:effectLst/>
                          <a:highlight>
                            <a:srgbClr val="70AFED"/>
                          </a:highlight>
                        </a:rPr>
                        <a:t>開催日</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ja-JP" altLang="en-US" sz="1200" b="1" i="0">
                          <a:solidFill>
                            <a:srgbClr val="FFFFFF"/>
                          </a:solidFill>
                          <a:effectLst/>
                          <a:highlight>
                            <a:srgbClr val="70AFED"/>
                          </a:highlight>
                        </a:rPr>
                        <a:t>内容</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ja-JP" altLang="en-US" sz="1200" b="1" i="0">
                          <a:solidFill>
                            <a:srgbClr val="FFFFFF"/>
                          </a:solidFill>
                          <a:effectLst/>
                          <a:highlight>
                            <a:srgbClr val="70AFED"/>
                          </a:highlight>
                        </a:rPr>
                        <a:t>講師</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extLst>
                  <a:ext uri="{0D108BD9-81ED-4DB2-BD59-A6C34878D82A}">
                    <a16:rowId xmlns:a16="http://schemas.microsoft.com/office/drawing/2014/main" val="3387106532"/>
                  </a:ext>
                </a:extLst>
              </a:tr>
              <a:tr h="332640">
                <a:tc>
                  <a:txBody>
                    <a:bodyPr/>
                    <a:lstStyle/>
                    <a:p>
                      <a:pPr algn="ctr" fontAlgn="ctr"/>
                      <a:r>
                        <a:rPr lang="ja-JP" altLang="en-US" sz="1200" b="1" i="0" dirty="0">
                          <a:solidFill>
                            <a:srgbClr val="FFFFFF"/>
                          </a:solidFill>
                          <a:effectLst/>
                          <a:highlight>
                            <a:srgbClr val="70AFED"/>
                          </a:highlight>
                        </a:rPr>
                        <a:t>第</a:t>
                      </a:r>
                      <a:r>
                        <a:rPr lang="en-US" altLang="ja-JP" sz="1200" b="1" i="0" dirty="0">
                          <a:solidFill>
                            <a:srgbClr val="FFFFFF"/>
                          </a:solidFill>
                          <a:effectLst/>
                          <a:highlight>
                            <a:srgbClr val="70AFED"/>
                          </a:highlight>
                        </a:rPr>
                        <a:t>1</a:t>
                      </a:r>
                      <a:r>
                        <a:rPr lang="ja-JP" altLang="en-US" sz="1200" b="1" i="0" dirty="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オリエンテーション</a:t>
                      </a:r>
                      <a:r>
                        <a:rPr lang="en-US" altLang="ja-JP" sz="1200" b="1" u="none" strike="noStrike" dirty="0">
                          <a:effectLst/>
                        </a:rPr>
                        <a:t>】</a:t>
                      </a:r>
                      <a:r>
                        <a:rPr lang="ja-JP" altLang="en-US" sz="1200" b="1" u="none" strike="noStrike" dirty="0">
                          <a:effectLst/>
                        </a:rPr>
                        <a:t>授業の位置づけ、馬場・馬房見学</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重久・岡田</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2322099654"/>
                  </a:ext>
                </a:extLst>
              </a:tr>
              <a:tr h="450775">
                <a:tc>
                  <a:txBody>
                    <a:bodyPr/>
                    <a:lstStyle/>
                    <a:p>
                      <a:pPr algn="ctr" fontAlgn="ctr"/>
                      <a:r>
                        <a:rPr lang="ja-JP" altLang="en-US" sz="1200" b="1" i="0" dirty="0">
                          <a:solidFill>
                            <a:srgbClr val="FFFFFF"/>
                          </a:solidFill>
                          <a:effectLst/>
                          <a:highlight>
                            <a:srgbClr val="70AFED"/>
                          </a:highlight>
                        </a:rPr>
                        <a:t>第</a:t>
                      </a:r>
                      <a:r>
                        <a:rPr lang="en-US" altLang="ja-JP" sz="1200" b="1" i="0" dirty="0">
                          <a:solidFill>
                            <a:srgbClr val="FFFFFF"/>
                          </a:solidFill>
                          <a:effectLst/>
                          <a:highlight>
                            <a:srgbClr val="70AFED"/>
                          </a:highlight>
                        </a:rPr>
                        <a:t>2</a:t>
                      </a:r>
                      <a:r>
                        <a:rPr lang="ja-JP" altLang="en-US" sz="1200" b="1" i="0" dirty="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dirty="0">
                          <a:effectLst/>
                          <a:highlight>
                            <a:srgbClr val="E5E5E5"/>
                          </a:highlight>
                        </a:rPr>
                        <a:t>4</a:t>
                      </a:r>
                      <a:r>
                        <a:rPr lang="ja-JP" altLang="en-US" sz="1200" b="1" u="none" strike="noStrike" dirty="0">
                          <a:effectLst/>
                          <a:highlight>
                            <a:srgbClr val="E5E5E5"/>
                          </a:highlight>
                        </a:rPr>
                        <a:t>月</a:t>
                      </a:r>
                      <a:r>
                        <a:rPr lang="en-US" altLang="ja-JP" sz="1200" b="1" u="none" strike="noStrike" dirty="0">
                          <a:effectLst/>
                          <a:highlight>
                            <a:srgbClr val="E5E5E5"/>
                          </a:highlight>
                        </a:rPr>
                        <a:t>12</a:t>
                      </a:r>
                      <a:r>
                        <a:rPr lang="ja-JP" altLang="en-US" sz="1200" b="1" u="none" strike="noStrike" dirty="0">
                          <a:effectLst/>
                          <a:highlight>
                            <a:srgbClr val="E5E5E5"/>
                          </a:highlight>
                        </a:rPr>
                        <a:t>日</a:t>
                      </a:r>
                      <a:br>
                        <a:rPr lang="ja-JP" altLang="en-US" sz="1200" b="1" u="none" strike="noStrike" dirty="0">
                          <a:effectLst/>
                          <a:highlight>
                            <a:srgbClr val="E5E5E5"/>
                          </a:highlight>
                        </a:rPr>
                      </a:br>
                      <a:r>
                        <a:rPr lang="en-US" altLang="ja-JP" sz="1200" b="1" u="none" strike="noStrike" dirty="0">
                          <a:effectLst/>
                          <a:highlight>
                            <a:srgbClr val="E5E5E5"/>
                          </a:highlight>
                        </a:rPr>
                        <a:t>14:45</a:t>
                      </a:r>
                      <a:r>
                        <a:rPr lang="ja-JP" altLang="en-US" sz="1200" b="1" u="none" strike="noStrike" dirty="0">
                          <a:effectLst/>
                          <a:highlight>
                            <a:srgbClr val="E5E5E5"/>
                          </a:highlight>
                        </a:rPr>
                        <a:t>～</a:t>
                      </a:r>
                      <a:r>
                        <a:rPr lang="en-US" altLang="ja-JP" sz="1200" b="1" u="none" strike="noStrike" dirty="0">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実習</a:t>
                      </a:r>
                      <a:r>
                        <a:rPr lang="en-US" altLang="ja-JP" sz="1200" b="1" u="none" strike="noStrike">
                          <a:effectLst/>
                        </a:rPr>
                        <a:t>】</a:t>
                      </a:r>
                      <a:r>
                        <a:rPr lang="ja-JP" altLang="en-US" sz="1200" b="1" u="none" strike="noStrike">
                          <a:effectLst/>
                        </a:rPr>
                        <a:t>馬術・馬具の知識（用語等）、馬の調教</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角居</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2258845706"/>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3</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dirty="0">
                          <a:effectLst/>
                          <a:highlight>
                            <a:srgbClr val="E5E5E5"/>
                          </a:highlight>
                        </a:rPr>
                        <a:t>4</a:t>
                      </a:r>
                      <a:r>
                        <a:rPr lang="ja-JP" altLang="en-US" sz="1200" b="1" u="none" strike="noStrike" dirty="0">
                          <a:effectLst/>
                          <a:highlight>
                            <a:srgbClr val="E5E5E5"/>
                          </a:highlight>
                        </a:rPr>
                        <a:t>月</a:t>
                      </a:r>
                      <a:r>
                        <a:rPr lang="en-US" altLang="ja-JP" sz="1200" b="1" u="none" strike="noStrike" dirty="0">
                          <a:effectLst/>
                          <a:highlight>
                            <a:srgbClr val="E5E5E5"/>
                          </a:highlight>
                        </a:rPr>
                        <a:t>19</a:t>
                      </a:r>
                      <a:r>
                        <a:rPr lang="ja-JP" altLang="en-US" sz="1200" b="1" u="none" strike="noStrike" dirty="0">
                          <a:effectLst/>
                          <a:highlight>
                            <a:srgbClr val="E5E5E5"/>
                          </a:highlight>
                        </a:rPr>
                        <a:t>日</a:t>
                      </a:r>
                      <a:br>
                        <a:rPr lang="ja-JP" altLang="en-US" sz="1200" b="1" u="none" strike="noStrike" dirty="0">
                          <a:effectLst/>
                          <a:highlight>
                            <a:srgbClr val="E5E5E5"/>
                          </a:highlight>
                        </a:rPr>
                      </a:br>
                      <a:r>
                        <a:rPr lang="en-US" altLang="ja-JP" sz="1200" b="1" u="none" strike="noStrike" dirty="0">
                          <a:effectLst/>
                          <a:highlight>
                            <a:srgbClr val="E5E5E5"/>
                          </a:highlight>
                        </a:rPr>
                        <a:t>14:45</a:t>
                      </a:r>
                      <a:r>
                        <a:rPr lang="ja-JP" altLang="en-US" sz="1200" b="1" u="none" strike="noStrike" dirty="0">
                          <a:effectLst/>
                          <a:highlight>
                            <a:srgbClr val="E5E5E5"/>
                          </a:highlight>
                        </a:rPr>
                        <a:t>～</a:t>
                      </a:r>
                      <a:r>
                        <a:rPr lang="en-US" altLang="ja-JP" sz="1200" b="1" u="none" strike="noStrike" dirty="0">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講義</a:t>
                      </a:r>
                      <a:r>
                        <a:rPr lang="en-US" altLang="ja-JP" sz="1200" b="1" u="none" strike="noStrike">
                          <a:effectLst/>
                        </a:rPr>
                        <a:t>】</a:t>
                      </a:r>
                      <a:r>
                        <a:rPr lang="ja-JP" altLang="en-US" sz="1200" b="1" u="none" strike="noStrike">
                          <a:effectLst/>
                        </a:rPr>
                        <a:t>ホースセラピーとは何か１（安全管理等）</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川嶋</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923138877"/>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4</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dirty="0">
                          <a:effectLst/>
                          <a:highlight>
                            <a:srgbClr val="E5E5E5"/>
                          </a:highlight>
                        </a:rPr>
                        <a:t>4</a:t>
                      </a:r>
                      <a:r>
                        <a:rPr lang="ja-JP" altLang="en-US" sz="1200" b="1" u="none" strike="noStrike" dirty="0">
                          <a:effectLst/>
                          <a:highlight>
                            <a:srgbClr val="E5E5E5"/>
                          </a:highlight>
                        </a:rPr>
                        <a:t>月</a:t>
                      </a:r>
                      <a:r>
                        <a:rPr lang="en-US" altLang="ja-JP" sz="1200" b="1" u="none" strike="noStrike" dirty="0">
                          <a:effectLst/>
                          <a:highlight>
                            <a:srgbClr val="E5E5E5"/>
                          </a:highlight>
                        </a:rPr>
                        <a:t>26</a:t>
                      </a:r>
                      <a:r>
                        <a:rPr lang="ja-JP" altLang="en-US" sz="1200" b="1" u="none" strike="noStrike" dirty="0">
                          <a:effectLst/>
                          <a:highlight>
                            <a:srgbClr val="E5E5E5"/>
                          </a:highlight>
                        </a:rPr>
                        <a:t>日</a:t>
                      </a:r>
                      <a:br>
                        <a:rPr lang="ja-JP" altLang="en-US" sz="1200" b="1" u="none" strike="noStrike" dirty="0">
                          <a:effectLst/>
                          <a:highlight>
                            <a:srgbClr val="E5E5E5"/>
                          </a:highlight>
                        </a:rPr>
                      </a:br>
                      <a:r>
                        <a:rPr lang="en-US" altLang="ja-JP" sz="1200" b="1" u="none" strike="noStrike" dirty="0">
                          <a:effectLst/>
                          <a:highlight>
                            <a:srgbClr val="E5E5E5"/>
                          </a:highlight>
                        </a:rPr>
                        <a:t>14:45</a:t>
                      </a:r>
                      <a:r>
                        <a:rPr lang="ja-JP" altLang="en-US" sz="1200" b="1" u="none" strike="noStrike" dirty="0">
                          <a:effectLst/>
                          <a:highlight>
                            <a:srgbClr val="E5E5E5"/>
                          </a:highlight>
                        </a:rPr>
                        <a:t>～</a:t>
                      </a:r>
                      <a:r>
                        <a:rPr lang="en-US" altLang="ja-JP" sz="1200" b="1" u="none" strike="noStrike" dirty="0">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講義</a:t>
                      </a:r>
                      <a:r>
                        <a:rPr lang="en-US" altLang="ja-JP" sz="1200" b="1" u="none" strike="noStrike" dirty="0">
                          <a:effectLst/>
                        </a:rPr>
                        <a:t>】</a:t>
                      </a:r>
                      <a:r>
                        <a:rPr lang="ja-JP" altLang="en-US" sz="1200" b="1" u="none" strike="noStrike" dirty="0">
                          <a:effectLst/>
                        </a:rPr>
                        <a:t>ホースセラピーとは何か２（馬介在療法・馬介在活動等）</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石井</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2104783683"/>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5</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dirty="0">
                          <a:effectLst/>
                          <a:highlight>
                            <a:srgbClr val="E5E5E5"/>
                          </a:highlight>
                        </a:rPr>
                        <a:t>5</a:t>
                      </a:r>
                      <a:r>
                        <a:rPr lang="ja-JP" altLang="en-US" sz="1200" b="1" u="none" strike="noStrike" dirty="0">
                          <a:effectLst/>
                          <a:highlight>
                            <a:srgbClr val="E5E5E5"/>
                          </a:highlight>
                        </a:rPr>
                        <a:t>月</a:t>
                      </a:r>
                      <a:r>
                        <a:rPr lang="en-US" altLang="ja-JP" sz="1200" b="1" u="none" strike="noStrike" dirty="0">
                          <a:effectLst/>
                          <a:highlight>
                            <a:srgbClr val="E5E5E5"/>
                          </a:highlight>
                        </a:rPr>
                        <a:t>10</a:t>
                      </a:r>
                      <a:r>
                        <a:rPr lang="ja-JP" altLang="en-US" sz="1200" b="1" u="none" strike="noStrike" dirty="0">
                          <a:effectLst/>
                          <a:highlight>
                            <a:srgbClr val="E5E5E5"/>
                          </a:highlight>
                        </a:rPr>
                        <a:t>日</a:t>
                      </a:r>
                      <a:br>
                        <a:rPr lang="ja-JP" altLang="en-US" sz="1200" b="1" u="none" strike="noStrike" dirty="0">
                          <a:effectLst/>
                          <a:highlight>
                            <a:srgbClr val="E5E5E5"/>
                          </a:highlight>
                        </a:rPr>
                      </a:br>
                      <a:r>
                        <a:rPr lang="en-US" altLang="ja-JP" sz="1200" b="1" u="none" strike="noStrike" dirty="0">
                          <a:effectLst/>
                          <a:highlight>
                            <a:srgbClr val="E5E5E5"/>
                          </a:highlight>
                        </a:rPr>
                        <a:t>14:45</a:t>
                      </a:r>
                      <a:r>
                        <a:rPr lang="ja-JP" altLang="en-US" sz="1200" b="1" u="none" strike="noStrike" dirty="0">
                          <a:effectLst/>
                          <a:highlight>
                            <a:srgbClr val="E5E5E5"/>
                          </a:highlight>
                        </a:rPr>
                        <a:t>～</a:t>
                      </a:r>
                      <a:r>
                        <a:rPr lang="en-US" altLang="ja-JP" sz="1200" b="1" u="none" strike="noStrike" dirty="0">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講義</a:t>
                      </a:r>
                      <a:r>
                        <a:rPr lang="en-US" altLang="ja-JP" sz="1200" b="1" u="none" strike="noStrike" dirty="0">
                          <a:effectLst/>
                        </a:rPr>
                        <a:t>】</a:t>
                      </a:r>
                      <a:r>
                        <a:rPr lang="ja-JP" altLang="en-US" sz="1200" b="1" u="none" strike="noStrike" dirty="0">
                          <a:effectLst/>
                        </a:rPr>
                        <a:t>法令と制度（動物飼養管理基準、動物愛護の歴史・法・実際）</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川嶋</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213688738"/>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6</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dirty="0">
                          <a:effectLst/>
                          <a:highlight>
                            <a:srgbClr val="E5E5E5"/>
                          </a:highlight>
                        </a:rPr>
                        <a:t>5</a:t>
                      </a:r>
                      <a:r>
                        <a:rPr lang="ja-JP" altLang="en-US" sz="1200" b="1" u="none" strike="noStrike" dirty="0">
                          <a:effectLst/>
                          <a:highlight>
                            <a:srgbClr val="E5E5E5"/>
                          </a:highlight>
                        </a:rPr>
                        <a:t>月</a:t>
                      </a:r>
                      <a:r>
                        <a:rPr lang="en-US" altLang="ja-JP" sz="1200" b="1" u="none" strike="noStrike" dirty="0">
                          <a:effectLst/>
                          <a:highlight>
                            <a:srgbClr val="E5E5E5"/>
                          </a:highlight>
                        </a:rPr>
                        <a:t>17</a:t>
                      </a:r>
                      <a:r>
                        <a:rPr lang="ja-JP" altLang="en-US" sz="1200" b="1" u="none" strike="noStrike" dirty="0">
                          <a:effectLst/>
                          <a:highlight>
                            <a:srgbClr val="E5E5E5"/>
                          </a:highlight>
                        </a:rPr>
                        <a:t>日</a:t>
                      </a:r>
                      <a:br>
                        <a:rPr lang="ja-JP" altLang="en-US" sz="1200" b="1" u="none" strike="noStrike" dirty="0">
                          <a:effectLst/>
                          <a:highlight>
                            <a:srgbClr val="E5E5E5"/>
                          </a:highlight>
                        </a:rPr>
                      </a:br>
                      <a:r>
                        <a:rPr lang="en-US" altLang="ja-JP" sz="1200" b="1" u="none" strike="noStrike" dirty="0">
                          <a:effectLst/>
                          <a:highlight>
                            <a:srgbClr val="E5E5E5"/>
                          </a:highlight>
                        </a:rPr>
                        <a:t>14:45</a:t>
                      </a:r>
                      <a:r>
                        <a:rPr lang="ja-JP" altLang="en-US" sz="1200" b="1" u="none" strike="noStrike" dirty="0">
                          <a:effectLst/>
                          <a:highlight>
                            <a:srgbClr val="E5E5E5"/>
                          </a:highlight>
                        </a:rPr>
                        <a:t>～</a:t>
                      </a:r>
                      <a:r>
                        <a:rPr lang="en-US" altLang="ja-JP" sz="1200" b="1" u="none" strike="noStrike" dirty="0">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講義</a:t>
                      </a:r>
                      <a:r>
                        <a:rPr lang="en-US" altLang="ja-JP" sz="1200" b="1" u="none" strike="noStrike" dirty="0">
                          <a:effectLst/>
                        </a:rPr>
                        <a:t>】</a:t>
                      </a:r>
                      <a:r>
                        <a:rPr lang="ja-JP" altLang="en-US" sz="1200" b="1" u="none" strike="noStrike" dirty="0">
                          <a:effectLst/>
                        </a:rPr>
                        <a:t>動物（馬）の福祉、健康な動物の管理</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角居</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150481835"/>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7</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5</a:t>
                      </a:r>
                      <a:r>
                        <a:rPr lang="ja-JP" altLang="en-US" sz="1200" b="1" u="none" strike="noStrike">
                          <a:effectLst/>
                          <a:highlight>
                            <a:srgbClr val="E5E5E5"/>
                          </a:highlight>
                        </a:rPr>
                        <a:t>月</a:t>
                      </a:r>
                      <a:r>
                        <a:rPr lang="en-US" altLang="ja-JP" sz="1200" b="1" u="none" strike="noStrike">
                          <a:effectLst/>
                          <a:highlight>
                            <a:srgbClr val="E5E5E5"/>
                          </a:highlight>
                        </a:rPr>
                        <a:t>24</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14:45</a:t>
                      </a:r>
                      <a:r>
                        <a:rPr lang="ja-JP" altLang="en-US" sz="1200" b="1" u="none" strike="noStrike">
                          <a:effectLst/>
                          <a:highlight>
                            <a:srgbClr val="E5E5E5"/>
                          </a:highlight>
                        </a:rPr>
                        <a:t>～</a:t>
                      </a:r>
                      <a:r>
                        <a:rPr lang="en-US" altLang="ja-JP" sz="1200" b="1" u="none" strike="noStrike">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講義</a:t>
                      </a:r>
                      <a:r>
                        <a:rPr lang="en-US" altLang="ja-JP" sz="1200" b="1" u="none" strike="noStrike" dirty="0">
                          <a:effectLst/>
                        </a:rPr>
                        <a:t>】</a:t>
                      </a:r>
                      <a:r>
                        <a:rPr lang="ja-JP" altLang="en-US" sz="1200" b="1" u="none" strike="noStrike" dirty="0">
                          <a:effectLst/>
                        </a:rPr>
                        <a:t>馬学の基礎１</a:t>
                      </a:r>
                      <a:r>
                        <a:rPr lang="en-US" altLang="ja-JP" sz="1200" b="1" u="none" strike="noStrike" dirty="0">
                          <a:effectLst/>
                        </a:rPr>
                        <a:t>(</a:t>
                      </a:r>
                      <a:r>
                        <a:rPr lang="ja-JP" altLang="en-US" sz="1200" b="1" u="none" strike="noStrike" dirty="0">
                          <a:effectLst/>
                        </a:rPr>
                        <a:t>解剖学、外貌、馬の形態</a:t>
                      </a:r>
                      <a:r>
                        <a:rPr lang="en-US" altLang="ja-JP" sz="1200" b="1" u="none" strike="noStrike" dirty="0">
                          <a:effectLst/>
                        </a:rPr>
                        <a:t>)</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兼子</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594915392"/>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8</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5</a:t>
                      </a:r>
                      <a:r>
                        <a:rPr lang="ja-JP" altLang="en-US" sz="1200" b="1" u="none" strike="noStrike">
                          <a:effectLst/>
                          <a:highlight>
                            <a:srgbClr val="E5E5E5"/>
                          </a:highlight>
                        </a:rPr>
                        <a:t>月</a:t>
                      </a:r>
                      <a:r>
                        <a:rPr lang="en-US" altLang="ja-JP" sz="1200" b="1" u="none" strike="noStrike">
                          <a:effectLst/>
                          <a:highlight>
                            <a:srgbClr val="E5E5E5"/>
                          </a:highlight>
                        </a:rPr>
                        <a:t>31</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14:45</a:t>
                      </a:r>
                      <a:r>
                        <a:rPr lang="ja-JP" altLang="en-US" sz="1200" b="1" u="none" strike="noStrike">
                          <a:effectLst/>
                          <a:highlight>
                            <a:srgbClr val="E5E5E5"/>
                          </a:highlight>
                        </a:rPr>
                        <a:t>～</a:t>
                      </a:r>
                      <a:r>
                        <a:rPr lang="en-US" altLang="ja-JP" sz="1200" b="1" u="none" strike="noStrike">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講義</a:t>
                      </a:r>
                      <a:r>
                        <a:rPr lang="en-US" altLang="ja-JP" sz="1200" b="1" u="none" strike="noStrike" dirty="0">
                          <a:effectLst/>
                        </a:rPr>
                        <a:t>】</a:t>
                      </a:r>
                      <a:r>
                        <a:rPr lang="ja-JP" altLang="en-US" sz="1200" b="1" u="none" strike="noStrike" dirty="0">
                          <a:effectLst/>
                        </a:rPr>
                        <a:t>馬学の基礎２（行動特性、運動学、馬の形態等）</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局</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952438425"/>
                  </a:ext>
                </a:extLst>
              </a:tr>
              <a:tr h="450775">
                <a:tc>
                  <a:txBody>
                    <a:bodyPr/>
                    <a:lstStyle/>
                    <a:p>
                      <a:pPr algn="ctr" fontAlgn="ctr"/>
                      <a:r>
                        <a:rPr lang="ja-JP" altLang="en-US" sz="1200" b="1" i="0" dirty="0">
                          <a:solidFill>
                            <a:srgbClr val="FFFFFF"/>
                          </a:solidFill>
                          <a:effectLst/>
                          <a:highlight>
                            <a:srgbClr val="70AFED"/>
                          </a:highlight>
                        </a:rPr>
                        <a:t>第</a:t>
                      </a:r>
                      <a:r>
                        <a:rPr lang="en-US" altLang="ja-JP" sz="1200" b="1" i="0" dirty="0">
                          <a:solidFill>
                            <a:srgbClr val="FFFFFF"/>
                          </a:solidFill>
                          <a:effectLst/>
                          <a:highlight>
                            <a:srgbClr val="70AFED"/>
                          </a:highlight>
                        </a:rPr>
                        <a:t>9</a:t>
                      </a:r>
                      <a:r>
                        <a:rPr lang="ja-JP" altLang="en-US" sz="1200" b="1" i="0" dirty="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6</a:t>
                      </a:r>
                      <a:r>
                        <a:rPr lang="ja-JP" altLang="en-US" sz="1200" b="1" u="none" strike="noStrike">
                          <a:effectLst/>
                          <a:highlight>
                            <a:srgbClr val="E5E5E5"/>
                          </a:highlight>
                        </a:rPr>
                        <a:t>月</a:t>
                      </a:r>
                      <a:r>
                        <a:rPr lang="en-US" altLang="ja-JP" sz="1200" b="1" u="none" strike="noStrike">
                          <a:effectLst/>
                          <a:highlight>
                            <a:srgbClr val="E5E5E5"/>
                          </a:highlight>
                        </a:rPr>
                        <a:t>7</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14:45</a:t>
                      </a:r>
                      <a:r>
                        <a:rPr lang="ja-JP" altLang="en-US" sz="1200" b="1" u="none" strike="noStrike">
                          <a:effectLst/>
                          <a:highlight>
                            <a:srgbClr val="E5E5E5"/>
                          </a:highlight>
                        </a:rPr>
                        <a:t>～</a:t>
                      </a:r>
                      <a:r>
                        <a:rPr lang="en-US" altLang="ja-JP" sz="1200" b="1" u="none" strike="noStrike">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実習</a:t>
                      </a:r>
                      <a:r>
                        <a:rPr lang="en-US" altLang="ja-JP" sz="1200" b="1" u="none" strike="noStrike" dirty="0">
                          <a:effectLst/>
                        </a:rPr>
                        <a:t>】</a:t>
                      </a:r>
                      <a:r>
                        <a:rPr lang="ja-JP" altLang="en-US" sz="1200" b="1" u="none" strike="noStrike" dirty="0">
                          <a:effectLst/>
                        </a:rPr>
                        <a:t>馬の世話１（ブラッシング、馬房掃除等）</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角居</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4122887459"/>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10</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6</a:t>
                      </a:r>
                      <a:r>
                        <a:rPr lang="ja-JP" altLang="en-US" sz="1200" b="1" u="none" strike="noStrike">
                          <a:effectLst/>
                          <a:highlight>
                            <a:srgbClr val="E5E5E5"/>
                          </a:highlight>
                        </a:rPr>
                        <a:t>月</a:t>
                      </a:r>
                      <a:r>
                        <a:rPr lang="en-US" altLang="ja-JP" sz="1200" b="1" u="none" strike="noStrike">
                          <a:effectLst/>
                          <a:highlight>
                            <a:srgbClr val="E5E5E5"/>
                          </a:highlight>
                        </a:rPr>
                        <a:t>14</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14:45</a:t>
                      </a:r>
                      <a:r>
                        <a:rPr lang="ja-JP" altLang="en-US" sz="1200" b="1" u="none" strike="noStrike">
                          <a:effectLst/>
                          <a:highlight>
                            <a:srgbClr val="E5E5E5"/>
                          </a:highlight>
                        </a:rPr>
                        <a:t>～</a:t>
                      </a:r>
                      <a:r>
                        <a:rPr lang="en-US" altLang="ja-JP" sz="1200" b="1" u="none" strike="noStrike">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講義</a:t>
                      </a:r>
                      <a:r>
                        <a:rPr lang="en-US" altLang="ja-JP" sz="1200" b="1" u="none" strike="noStrike" dirty="0">
                          <a:effectLst/>
                        </a:rPr>
                        <a:t>】</a:t>
                      </a:r>
                      <a:r>
                        <a:rPr lang="ja-JP" altLang="en-US" sz="1200" b="1" u="none" strike="noStrike" dirty="0">
                          <a:effectLst/>
                        </a:rPr>
                        <a:t>馬（家畜、伴侶動物）の歴史</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川嶋</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3918485168"/>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11</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6</a:t>
                      </a:r>
                      <a:r>
                        <a:rPr lang="ja-JP" altLang="en-US" sz="1200" b="1" u="none" strike="noStrike">
                          <a:effectLst/>
                          <a:highlight>
                            <a:srgbClr val="E5E5E5"/>
                          </a:highlight>
                        </a:rPr>
                        <a:t>月</a:t>
                      </a:r>
                      <a:r>
                        <a:rPr lang="en-US" altLang="ja-JP" sz="1200" b="1" u="none" strike="noStrike">
                          <a:effectLst/>
                          <a:highlight>
                            <a:srgbClr val="E5E5E5"/>
                          </a:highlight>
                        </a:rPr>
                        <a:t>21</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14:45</a:t>
                      </a:r>
                      <a:r>
                        <a:rPr lang="ja-JP" altLang="en-US" sz="1200" b="1" u="none" strike="noStrike">
                          <a:effectLst/>
                          <a:highlight>
                            <a:srgbClr val="E5E5E5"/>
                          </a:highlight>
                        </a:rPr>
                        <a:t>～</a:t>
                      </a:r>
                      <a:r>
                        <a:rPr lang="en-US" altLang="ja-JP" sz="1200" b="1" u="none" strike="noStrike">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講義</a:t>
                      </a:r>
                      <a:r>
                        <a:rPr lang="en-US" altLang="ja-JP" sz="1200" b="1" u="none" strike="noStrike" dirty="0">
                          <a:effectLst/>
                        </a:rPr>
                        <a:t>】</a:t>
                      </a:r>
                      <a:r>
                        <a:rPr lang="ja-JP" altLang="en-US" sz="1200" b="1" u="none" strike="noStrike" dirty="0">
                          <a:effectLst/>
                        </a:rPr>
                        <a:t>人の解剖学・運動学</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昇</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429379627"/>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12</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6</a:t>
                      </a:r>
                      <a:r>
                        <a:rPr lang="ja-JP" altLang="en-US" sz="1200" b="1" u="none" strike="noStrike">
                          <a:effectLst/>
                          <a:highlight>
                            <a:srgbClr val="E5E5E5"/>
                          </a:highlight>
                        </a:rPr>
                        <a:t>月</a:t>
                      </a:r>
                      <a:r>
                        <a:rPr lang="en-US" altLang="ja-JP" sz="1200" b="1" u="none" strike="noStrike">
                          <a:effectLst/>
                          <a:highlight>
                            <a:srgbClr val="E5E5E5"/>
                          </a:highlight>
                        </a:rPr>
                        <a:t>28</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14:45</a:t>
                      </a:r>
                      <a:r>
                        <a:rPr lang="ja-JP" altLang="en-US" sz="1200" b="1" u="none" strike="noStrike">
                          <a:effectLst/>
                          <a:highlight>
                            <a:srgbClr val="E5E5E5"/>
                          </a:highlight>
                        </a:rPr>
                        <a:t>～</a:t>
                      </a:r>
                      <a:r>
                        <a:rPr lang="en-US" altLang="ja-JP" sz="1200" b="1" u="none" strike="noStrike">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講義</a:t>
                      </a:r>
                      <a:r>
                        <a:rPr lang="en-US" altLang="ja-JP" sz="1200" b="1" u="none" strike="noStrike" dirty="0">
                          <a:effectLst/>
                        </a:rPr>
                        <a:t>】</a:t>
                      </a:r>
                      <a:r>
                        <a:rPr lang="ja-JP" altLang="en-US" sz="1200" b="1" u="none" strike="noStrike" dirty="0">
                          <a:effectLst/>
                        </a:rPr>
                        <a:t>ホースセラピーの実際（放課後デーサービスを事例として）</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鳥山</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153225031"/>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13</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7</a:t>
                      </a:r>
                      <a:r>
                        <a:rPr lang="ja-JP" altLang="en-US" sz="1200" b="1" u="none" strike="noStrike">
                          <a:effectLst/>
                          <a:highlight>
                            <a:srgbClr val="E5E5E5"/>
                          </a:highlight>
                        </a:rPr>
                        <a:t>月</a:t>
                      </a:r>
                      <a:r>
                        <a:rPr lang="en-US" altLang="ja-JP" sz="1200" b="1" u="none" strike="noStrike">
                          <a:effectLst/>
                          <a:highlight>
                            <a:srgbClr val="E5E5E5"/>
                          </a:highlight>
                        </a:rPr>
                        <a:t>5</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14:45</a:t>
                      </a:r>
                      <a:r>
                        <a:rPr lang="ja-JP" altLang="en-US" sz="1200" b="1" u="none" strike="noStrike">
                          <a:effectLst/>
                          <a:highlight>
                            <a:srgbClr val="E5E5E5"/>
                          </a:highlight>
                        </a:rPr>
                        <a:t>～</a:t>
                      </a:r>
                      <a:r>
                        <a:rPr lang="en-US" altLang="ja-JP" sz="1200" b="1" u="none" strike="noStrike">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実習</a:t>
                      </a:r>
                      <a:r>
                        <a:rPr lang="en-US" altLang="ja-JP" sz="1200" b="1" u="none" strike="noStrike" dirty="0">
                          <a:effectLst/>
                        </a:rPr>
                        <a:t>】</a:t>
                      </a:r>
                      <a:r>
                        <a:rPr lang="ja-JP" altLang="en-US" sz="1200" b="1" u="none" strike="noStrike" dirty="0">
                          <a:effectLst/>
                        </a:rPr>
                        <a:t>馬の世話２（乗馬体験等）</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角居</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879871172"/>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14</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7</a:t>
                      </a:r>
                      <a:r>
                        <a:rPr lang="ja-JP" altLang="en-US" sz="1200" b="1" u="none" strike="noStrike">
                          <a:effectLst/>
                          <a:highlight>
                            <a:srgbClr val="E5E5E5"/>
                          </a:highlight>
                        </a:rPr>
                        <a:t>月</a:t>
                      </a:r>
                      <a:r>
                        <a:rPr lang="en-US" altLang="ja-JP" sz="1200" b="1" u="none" strike="noStrike">
                          <a:effectLst/>
                          <a:highlight>
                            <a:srgbClr val="E5E5E5"/>
                          </a:highlight>
                        </a:rPr>
                        <a:t>12</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14:45</a:t>
                      </a:r>
                      <a:r>
                        <a:rPr lang="ja-JP" altLang="en-US" sz="1200" b="1" u="none" strike="noStrike">
                          <a:effectLst/>
                          <a:highlight>
                            <a:srgbClr val="E5E5E5"/>
                          </a:highlight>
                        </a:rPr>
                        <a:t>～</a:t>
                      </a:r>
                      <a:r>
                        <a:rPr lang="en-US" altLang="ja-JP" sz="1200" b="1" u="none" strike="noStrike">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講義</a:t>
                      </a:r>
                      <a:r>
                        <a:rPr lang="en-US" altLang="ja-JP" sz="1200" b="1" u="none" strike="noStrike" dirty="0">
                          <a:effectLst/>
                        </a:rPr>
                        <a:t>】</a:t>
                      </a:r>
                      <a:r>
                        <a:rPr lang="ja-JP" altLang="en-US" sz="1200" b="1" u="none" strike="noStrike" dirty="0">
                          <a:effectLst/>
                        </a:rPr>
                        <a:t>リハビリテーションの基礎</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dirty="0">
                          <a:effectLst/>
                          <a:highlight>
                            <a:srgbClr val="E5E5E5"/>
                          </a:highlight>
                        </a:rPr>
                        <a:t>石井</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511428374"/>
                  </a:ext>
                </a:extLst>
              </a:tr>
              <a:tr h="450775">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15</a:t>
                      </a:r>
                      <a:r>
                        <a:rPr lang="ja-JP" altLang="en-US" sz="1200" b="1" i="0">
                          <a:solidFill>
                            <a:srgbClr val="FFFFFF"/>
                          </a:solidFill>
                          <a:effectLst/>
                          <a:highlight>
                            <a:srgbClr val="70AFED"/>
                          </a:highlight>
                        </a:rPr>
                        <a:t>回</a:t>
                      </a:r>
                    </a:p>
                  </a:txBody>
                  <a:tcPr marL="46621" marR="46621" marT="31081" marB="31081"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7</a:t>
                      </a:r>
                      <a:r>
                        <a:rPr lang="ja-JP" altLang="en-US" sz="1200" b="1" u="none" strike="noStrike">
                          <a:effectLst/>
                          <a:highlight>
                            <a:srgbClr val="E5E5E5"/>
                          </a:highlight>
                        </a:rPr>
                        <a:t>月</a:t>
                      </a:r>
                      <a:r>
                        <a:rPr lang="en-US" altLang="ja-JP" sz="1200" b="1" u="none" strike="noStrike">
                          <a:effectLst/>
                          <a:highlight>
                            <a:srgbClr val="E5E5E5"/>
                          </a:highlight>
                        </a:rPr>
                        <a:t>19</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14:45</a:t>
                      </a:r>
                      <a:r>
                        <a:rPr lang="ja-JP" altLang="en-US" sz="1200" b="1" u="none" strike="noStrike">
                          <a:effectLst/>
                          <a:highlight>
                            <a:srgbClr val="E5E5E5"/>
                          </a:highlight>
                        </a:rPr>
                        <a:t>～</a:t>
                      </a:r>
                      <a:r>
                        <a:rPr lang="en-US" altLang="ja-JP" sz="1200" b="1" u="none" strike="noStrike">
                          <a:effectLst/>
                          <a:highlight>
                            <a:srgbClr val="E5E5E5"/>
                          </a:highlight>
                        </a:rPr>
                        <a:t>16:15</a:t>
                      </a:r>
                    </a:p>
                  </a:txBody>
                  <a:tcPr marL="12950" marR="12950"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dirty="0">
                          <a:effectLst/>
                        </a:rPr>
                        <a:t>【</a:t>
                      </a:r>
                      <a:r>
                        <a:rPr lang="ja-JP" altLang="en-US" sz="1200" b="1" u="none" strike="noStrike" dirty="0">
                          <a:effectLst/>
                        </a:rPr>
                        <a:t>試験</a:t>
                      </a:r>
                      <a:r>
                        <a:rPr lang="en-US" altLang="ja-JP" sz="1200" b="1" u="none" strike="noStrike" dirty="0">
                          <a:effectLst/>
                        </a:rPr>
                        <a:t>】</a:t>
                      </a:r>
                      <a:r>
                        <a:rPr lang="ja-JP" altLang="en-US" sz="1200" b="1" u="none" strike="noStrike" dirty="0">
                          <a:effectLst/>
                        </a:rPr>
                        <a:t>まとめと試験（単位認定試験＋資格認定試験）</a:t>
                      </a:r>
                    </a:p>
                  </a:txBody>
                  <a:tcPr marL="46621" marR="46621" marT="31081" marB="31081"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dirty="0">
                          <a:effectLst/>
                          <a:highlight>
                            <a:srgbClr val="E5E5E5"/>
                          </a:highlight>
                        </a:rPr>
                        <a:t>重久・昇</a:t>
                      </a:r>
                    </a:p>
                  </a:txBody>
                  <a:tcPr marL="46621" marR="46621" marT="31081" marB="31081"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2117371438"/>
                  </a:ext>
                </a:extLst>
              </a:tr>
            </a:tbl>
          </a:graphicData>
        </a:graphic>
      </p:graphicFrame>
      <p:sp>
        <p:nvSpPr>
          <p:cNvPr id="5" name="Rectangle 1">
            <a:extLst>
              <a:ext uri="{FF2B5EF4-FFF2-40B4-BE49-F238E27FC236}">
                <a16:creationId xmlns:a16="http://schemas.microsoft.com/office/drawing/2014/main" id="{1531AB80-976A-A139-DDD0-F7E72D629C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902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B17FAEFC-1BB6-DDF6-22D6-53633515B350}"/>
              </a:ext>
            </a:extLst>
          </p:cNvPr>
          <p:cNvGraphicFramePr>
            <a:graphicFrameLocks noGrp="1"/>
          </p:cNvGraphicFramePr>
          <p:nvPr>
            <p:extLst>
              <p:ext uri="{D42A27DB-BD31-4B8C-83A1-F6EECF244321}">
                <p14:modId xmlns:p14="http://schemas.microsoft.com/office/powerpoint/2010/main" val="3660006724"/>
              </p:ext>
            </p:extLst>
          </p:nvPr>
        </p:nvGraphicFramePr>
        <p:xfrm>
          <a:off x="2698811" y="0"/>
          <a:ext cx="9493186" cy="6891934"/>
        </p:xfrm>
        <a:graphic>
          <a:graphicData uri="http://schemas.openxmlformats.org/drawingml/2006/table">
            <a:tbl>
              <a:tblPr/>
              <a:tblGrid>
                <a:gridCol w="1119022">
                  <a:extLst>
                    <a:ext uri="{9D8B030D-6E8A-4147-A177-3AD203B41FA5}">
                      <a16:colId xmlns:a16="http://schemas.microsoft.com/office/drawing/2014/main" val="1004676950"/>
                    </a:ext>
                  </a:extLst>
                </a:gridCol>
                <a:gridCol w="1119022">
                  <a:extLst>
                    <a:ext uri="{9D8B030D-6E8A-4147-A177-3AD203B41FA5}">
                      <a16:colId xmlns:a16="http://schemas.microsoft.com/office/drawing/2014/main" val="996644250"/>
                    </a:ext>
                  </a:extLst>
                </a:gridCol>
                <a:gridCol w="6136120">
                  <a:extLst>
                    <a:ext uri="{9D8B030D-6E8A-4147-A177-3AD203B41FA5}">
                      <a16:colId xmlns:a16="http://schemas.microsoft.com/office/drawing/2014/main" val="1794163318"/>
                    </a:ext>
                  </a:extLst>
                </a:gridCol>
                <a:gridCol w="1119022">
                  <a:extLst>
                    <a:ext uri="{9D8B030D-6E8A-4147-A177-3AD203B41FA5}">
                      <a16:colId xmlns:a16="http://schemas.microsoft.com/office/drawing/2014/main" val="1292121293"/>
                    </a:ext>
                  </a:extLst>
                </a:gridCol>
              </a:tblGrid>
              <a:tr h="210059">
                <a:tc>
                  <a:txBody>
                    <a:bodyPr/>
                    <a:lstStyle/>
                    <a:p>
                      <a:pPr algn="ctr" fontAlgn="ctr"/>
                      <a:r>
                        <a:rPr lang="ja-JP" altLang="en-US" sz="1200" b="1" i="0">
                          <a:solidFill>
                            <a:srgbClr val="FFFFFF"/>
                          </a:solidFill>
                          <a:effectLst/>
                          <a:highlight>
                            <a:srgbClr val="70AFED"/>
                          </a:highlight>
                        </a:rPr>
                        <a:t>開講</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ja-JP" altLang="en-US" sz="1200" b="1" i="0">
                          <a:solidFill>
                            <a:srgbClr val="FFFFFF"/>
                          </a:solidFill>
                          <a:effectLst/>
                          <a:highlight>
                            <a:srgbClr val="70AFED"/>
                          </a:highlight>
                        </a:rPr>
                        <a:t>開催日</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ja-JP" altLang="en-US" sz="1200" b="1" i="0">
                          <a:solidFill>
                            <a:srgbClr val="FFFFFF"/>
                          </a:solidFill>
                          <a:effectLst/>
                          <a:highlight>
                            <a:srgbClr val="70AFED"/>
                          </a:highlight>
                        </a:rPr>
                        <a:t>内容</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ja-JP" altLang="en-US" sz="1200" b="1" i="0">
                          <a:solidFill>
                            <a:srgbClr val="FFFFFF"/>
                          </a:solidFill>
                          <a:effectLst/>
                          <a:highlight>
                            <a:srgbClr val="70AFED"/>
                          </a:highlight>
                        </a:rPr>
                        <a:t>講師</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extLst>
                  <a:ext uri="{0D108BD9-81ED-4DB2-BD59-A6C34878D82A}">
                    <a16:rowId xmlns:a16="http://schemas.microsoft.com/office/drawing/2014/main" val="1193480075"/>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4</a:t>
                      </a:r>
                      <a:r>
                        <a:rPr lang="ja-JP" altLang="en-US" sz="1200" b="1" u="none" strike="noStrike">
                          <a:effectLst/>
                          <a:highlight>
                            <a:srgbClr val="E5E5E5"/>
                          </a:highlight>
                        </a:rPr>
                        <a:t>月</a:t>
                      </a:r>
                      <a:r>
                        <a:rPr lang="en-US" altLang="ja-JP" sz="1200" b="1" u="none" strike="noStrike">
                          <a:effectLst/>
                          <a:highlight>
                            <a:srgbClr val="E5E5E5"/>
                          </a:highlight>
                        </a:rPr>
                        <a:t>9</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オリエンテーション</a:t>
                      </a:r>
                      <a:r>
                        <a:rPr lang="en-US" altLang="ja-JP" sz="1200" b="1" u="none" strike="noStrike">
                          <a:effectLst/>
                        </a:rPr>
                        <a:t>】</a:t>
                      </a:r>
                      <a:r>
                        <a:rPr lang="ja-JP" altLang="en-US" sz="1200" b="1" u="none" strike="noStrike">
                          <a:effectLst/>
                        </a:rPr>
                        <a:t>乗馬療法技術概論</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石井</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2125382339"/>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2</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4</a:t>
                      </a:r>
                      <a:r>
                        <a:rPr lang="ja-JP" altLang="en-US" sz="1200" b="1" u="none" strike="noStrike">
                          <a:effectLst/>
                          <a:highlight>
                            <a:srgbClr val="E5E5E5"/>
                          </a:highlight>
                        </a:rPr>
                        <a:t>月</a:t>
                      </a:r>
                      <a:r>
                        <a:rPr lang="en-US" altLang="ja-JP" sz="1200" b="1" u="none" strike="noStrike">
                          <a:effectLst/>
                          <a:highlight>
                            <a:srgbClr val="E5E5E5"/>
                          </a:highlight>
                        </a:rPr>
                        <a:t>16</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講義</a:t>
                      </a:r>
                      <a:r>
                        <a:rPr lang="en-US" altLang="ja-JP" sz="1200" b="1" u="none" strike="noStrike">
                          <a:effectLst/>
                        </a:rPr>
                        <a:t>】</a:t>
                      </a:r>
                      <a:r>
                        <a:rPr lang="ja-JP" altLang="en-US" sz="1200" b="1" u="none" strike="noStrike">
                          <a:effectLst/>
                        </a:rPr>
                        <a:t>乗馬療法の対象（１）</a:t>
                      </a:r>
                      <a:br>
                        <a:rPr lang="ja-JP" altLang="en-US" sz="1200" b="1" u="none" strike="noStrike">
                          <a:effectLst/>
                        </a:rPr>
                      </a:br>
                      <a:r>
                        <a:rPr lang="ja-JP" altLang="en-US" sz="1200" b="1" u="none" strike="noStrike">
                          <a:effectLst/>
                        </a:rPr>
                        <a:t>対象となる障害とその理解、障害理解の視点、人の姿勢と動作の応用</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石井</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2484864616"/>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3</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4</a:t>
                      </a:r>
                      <a:r>
                        <a:rPr lang="ja-JP" altLang="en-US" sz="1200" b="1" u="none" strike="noStrike">
                          <a:effectLst/>
                          <a:highlight>
                            <a:srgbClr val="E5E5E5"/>
                          </a:highlight>
                        </a:rPr>
                        <a:t>月</a:t>
                      </a:r>
                      <a:r>
                        <a:rPr lang="en-US" altLang="ja-JP" sz="1200" b="1" u="none" strike="noStrike">
                          <a:effectLst/>
                          <a:highlight>
                            <a:srgbClr val="E5E5E5"/>
                          </a:highlight>
                        </a:rPr>
                        <a:t>23</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講義</a:t>
                      </a:r>
                      <a:r>
                        <a:rPr lang="en-US" altLang="ja-JP" sz="1200" b="1" u="none" strike="noStrike">
                          <a:effectLst/>
                        </a:rPr>
                        <a:t>】</a:t>
                      </a:r>
                      <a:r>
                        <a:rPr lang="ja-JP" altLang="en-US" sz="1200" b="1" u="none" strike="noStrike">
                          <a:effectLst/>
                        </a:rPr>
                        <a:t>乗馬療法の対象（２）</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昇</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972180470"/>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4</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4</a:t>
                      </a:r>
                      <a:r>
                        <a:rPr lang="ja-JP" altLang="en-US" sz="1200" b="1" u="none" strike="noStrike">
                          <a:effectLst/>
                          <a:highlight>
                            <a:srgbClr val="E5E5E5"/>
                          </a:highlight>
                        </a:rPr>
                        <a:t>月</a:t>
                      </a:r>
                      <a:r>
                        <a:rPr lang="en-US" altLang="ja-JP" sz="1200" b="1" u="none" strike="noStrike">
                          <a:effectLst/>
                          <a:highlight>
                            <a:srgbClr val="E5E5E5"/>
                          </a:highlight>
                        </a:rPr>
                        <a:t>30</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講義</a:t>
                      </a:r>
                      <a:r>
                        <a:rPr lang="en-US" altLang="ja-JP" sz="1200" b="1" u="none" strike="noStrike">
                          <a:effectLst/>
                        </a:rPr>
                        <a:t>】</a:t>
                      </a:r>
                      <a:r>
                        <a:rPr lang="ja-JP" altLang="en-US" sz="1200" b="1" u="none" strike="noStrike">
                          <a:effectLst/>
                        </a:rPr>
                        <a:t>乗馬療法に使用される馬</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石井</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4164413168"/>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5</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5</a:t>
                      </a:r>
                      <a:r>
                        <a:rPr lang="ja-JP" altLang="en-US" sz="1200" b="1" u="none" strike="noStrike">
                          <a:effectLst/>
                          <a:highlight>
                            <a:srgbClr val="E5E5E5"/>
                          </a:highlight>
                        </a:rPr>
                        <a:t>月</a:t>
                      </a:r>
                      <a:r>
                        <a:rPr lang="en-US" altLang="ja-JP" sz="1200" b="1" u="none" strike="noStrike">
                          <a:effectLst/>
                          <a:highlight>
                            <a:srgbClr val="E5E5E5"/>
                          </a:highlight>
                        </a:rPr>
                        <a:t>7</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講義</a:t>
                      </a:r>
                      <a:r>
                        <a:rPr lang="en-US" altLang="ja-JP" sz="1200" b="1" u="none" strike="noStrike">
                          <a:effectLst/>
                        </a:rPr>
                        <a:t>】</a:t>
                      </a:r>
                      <a:r>
                        <a:rPr lang="ja-JP" altLang="en-US" sz="1200" b="1" u="none" strike="noStrike">
                          <a:effectLst/>
                        </a:rPr>
                        <a:t>乗馬療法における危機管理</a:t>
                      </a:r>
                      <a:br>
                        <a:rPr lang="ja-JP" altLang="en-US" sz="1200" b="1" u="none" strike="noStrike">
                          <a:effectLst/>
                        </a:rPr>
                      </a:br>
                      <a:r>
                        <a:rPr lang="ja-JP" altLang="en-US" sz="1200" b="1" u="none" strike="noStrike">
                          <a:effectLst/>
                        </a:rPr>
                        <a:t>馬にかかるストレス、リスク管理、施設しての要件（緊急時対応等）</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川嶋</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879018080"/>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6</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5</a:t>
                      </a:r>
                      <a:r>
                        <a:rPr lang="ja-JP" altLang="en-US" sz="1200" b="1" u="none" strike="noStrike">
                          <a:effectLst/>
                          <a:highlight>
                            <a:srgbClr val="E5E5E5"/>
                          </a:highlight>
                        </a:rPr>
                        <a:t>月</a:t>
                      </a:r>
                      <a:r>
                        <a:rPr lang="en-US" altLang="ja-JP" sz="1200" b="1" u="none" strike="noStrike">
                          <a:effectLst/>
                          <a:highlight>
                            <a:srgbClr val="E5E5E5"/>
                          </a:highlight>
                        </a:rPr>
                        <a:t>14</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講義</a:t>
                      </a:r>
                      <a:r>
                        <a:rPr lang="en-US" altLang="ja-JP" sz="1200" b="1" u="none" strike="noStrike">
                          <a:effectLst/>
                        </a:rPr>
                        <a:t>】</a:t>
                      </a:r>
                      <a:r>
                        <a:rPr lang="ja-JP" altLang="en-US" sz="1200" b="1" u="none" strike="noStrike">
                          <a:effectLst/>
                        </a:rPr>
                        <a:t>乗馬療法におけるスタッフの役割</a:t>
                      </a:r>
                      <a:br>
                        <a:rPr lang="ja-JP" altLang="en-US" sz="1200" b="1" u="none" strike="noStrike">
                          <a:effectLst/>
                        </a:rPr>
                      </a:br>
                      <a:r>
                        <a:rPr lang="ja-JP" altLang="en-US" sz="1200" b="1" u="none" strike="noStrike">
                          <a:effectLst/>
                        </a:rPr>
                        <a:t>インストラクター、リーダー、サイドウォーカー</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石井</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004478593"/>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7</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5</a:t>
                      </a:r>
                      <a:r>
                        <a:rPr lang="ja-JP" altLang="en-US" sz="1200" b="1" u="none" strike="noStrike">
                          <a:effectLst/>
                          <a:highlight>
                            <a:srgbClr val="E5E5E5"/>
                          </a:highlight>
                        </a:rPr>
                        <a:t>月</a:t>
                      </a:r>
                      <a:r>
                        <a:rPr lang="en-US" altLang="ja-JP" sz="1200" b="1" u="none" strike="noStrike">
                          <a:effectLst/>
                          <a:highlight>
                            <a:srgbClr val="E5E5E5"/>
                          </a:highlight>
                        </a:rPr>
                        <a:t>21</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講義</a:t>
                      </a:r>
                      <a:r>
                        <a:rPr lang="en-US" altLang="ja-JP" sz="1200" b="1" u="none" strike="noStrike">
                          <a:effectLst/>
                        </a:rPr>
                        <a:t>】</a:t>
                      </a:r>
                      <a:r>
                        <a:rPr lang="ja-JP" altLang="en-US" sz="1200" b="1" u="none" strike="noStrike">
                          <a:effectLst/>
                        </a:rPr>
                        <a:t>馬の運動科学</a:t>
                      </a:r>
                      <a:br>
                        <a:rPr lang="ja-JP" altLang="en-US" sz="1200" b="1" u="none" strike="noStrike">
                          <a:effectLst/>
                        </a:rPr>
                      </a:br>
                      <a:r>
                        <a:rPr lang="ja-JP" altLang="en-US" sz="1200" b="1" u="none" strike="noStrike">
                          <a:effectLst/>
                        </a:rPr>
                        <a:t>馬の運動により得ることのできる感覚刺激とその治療的意味</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兼子</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340790455"/>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8</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5</a:t>
                      </a:r>
                      <a:r>
                        <a:rPr lang="ja-JP" altLang="en-US" sz="1200" b="1" u="none" strike="noStrike">
                          <a:effectLst/>
                          <a:highlight>
                            <a:srgbClr val="E5E5E5"/>
                          </a:highlight>
                        </a:rPr>
                        <a:t>月</a:t>
                      </a:r>
                      <a:r>
                        <a:rPr lang="en-US" altLang="ja-JP" sz="1200" b="1" u="none" strike="noStrike">
                          <a:effectLst/>
                          <a:highlight>
                            <a:srgbClr val="E5E5E5"/>
                          </a:highlight>
                        </a:rPr>
                        <a:t>28</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講義</a:t>
                      </a:r>
                      <a:r>
                        <a:rPr lang="en-US" altLang="ja-JP" sz="1200" b="1" u="none" strike="noStrike">
                          <a:effectLst/>
                        </a:rPr>
                        <a:t>】</a:t>
                      </a:r>
                      <a:r>
                        <a:rPr lang="ja-JP" altLang="en-US" sz="1200" b="1" u="none" strike="noStrike">
                          <a:effectLst/>
                        </a:rPr>
                        <a:t>馬の評価概論</a:t>
                      </a:r>
                      <a:br>
                        <a:rPr lang="ja-JP" altLang="en-US" sz="1200" b="1" u="none" strike="noStrike">
                          <a:effectLst/>
                        </a:rPr>
                      </a:br>
                      <a:r>
                        <a:rPr lang="ja-JP" altLang="en-US" sz="1200" b="1" u="none" strike="noStrike">
                          <a:effectLst/>
                        </a:rPr>
                        <a:t>馬の使い方の例などを提示する</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石井</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456513820"/>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9</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6</a:t>
                      </a:r>
                      <a:r>
                        <a:rPr lang="ja-JP" altLang="en-US" sz="1200" b="1" u="none" strike="noStrike">
                          <a:effectLst/>
                          <a:highlight>
                            <a:srgbClr val="E5E5E5"/>
                          </a:highlight>
                        </a:rPr>
                        <a:t>月</a:t>
                      </a:r>
                      <a:r>
                        <a:rPr lang="en-US" altLang="ja-JP" sz="1200" b="1" u="none" strike="noStrike">
                          <a:effectLst/>
                          <a:highlight>
                            <a:srgbClr val="E5E5E5"/>
                          </a:highlight>
                        </a:rPr>
                        <a:t>4</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講義</a:t>
                      </a:r>
                      <a:r>
                        <a:rPr lang="en-US" altLang="ja-JP" sz="1200" b="1" u="none" strike="noStrike">
                          <a:effectLst/>
                        </a:rPr>
                        <a:t>】</a:t>
                      </a:r>
                      <a:r>
                        <a:rPr lang="ja-JP" altLang="en-US" sz="1200" b="1" u="none" strike="noStrike">
                          <a:effectLst/>
                        </a:rPr>
                        <a:t>騎乗以外の牧場での作業の意義</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石井</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2668537755"/>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10</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6</a:t>
                      </a:r>
                      <a:r>
                        <a:rPr lang="ja-JP" altLang="en-US" sz="1200" b="1" u="none" strike="noStrike">
                          <a:effectLst/>
                          <a:highlight>
                            <a:srgbClr val="E5E5E5"/>
                          </a:highlight>
                        </a:rPr>
                        <a:t>月</a:t>
                      </a:r>
                      <a:r>
                        <a:rPr lang="en-US" altLang="ja-JP" sz="1200" b="1" u="none" strike="noStrike">
                          <a:effectLst/>
                          <a:highlight>
                            <a:srgbClr val="E5E5E5"/>
                          </a:highlight>
                        </a:rPr>
                        <a:t>11</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実習</a:t>
                      </a:r>
                      <a:r>
                        <a:rPr lang="en-US" altLang="ja-JP" sz="1200" b="1" u="none" strike="noStrike">
                          <a:effectLst/>
                        </a:rPr>
                        <a:t>】</a:t>
                      </a:r>
                      <a:r>
                        <a:rPr lang="ja-JP" altLang="en-US" sz="1200" b="1" u="none" strike="noStrike">
                          <a:effectLst/>
                        </a:rPr>
                        <a:t>馬の馴致・調教概論</a:t>
                      </a:r>
                      <a:br>
                        <a:rPr lang="ja-JP" altLang="en-US" sz="1200" b="1" u="none" strike="noStrike">
                          <a:effectLst/>
                        </a:rPr>
                      </a:br>
                      <a:r>
                        <a:rPr lang="ja-JP" altLang="en-US" sz="1200" b="1" u="none" strike="noStrike">
                          <a:effectLst/>
                        </a:rPr>
                        <a:t>グランドワーク、調教、馴致を行うことの意味</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角居</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3834871296"/>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11</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6</a:t>
                      </a:r>
                      <a:r>
                        <a:rPr lang="ja-JP" altLang="en-US" sz="1200" b="1" u="none" strike="noStrike">
                          <a:effectLst/>
                          <a:highlight>
                            <a:srgbClr val="E5E5E5"/>
                          </a:highlight>
                        </a:rPr>
                        <a:t>月</a:t>
                      </a:r>
                      <a:r>
                        <a:rPr lang="en-US" altLang="ja-JP" sz="1200" b="1" u="none" strike="noStrike">
                          <a:effectLst/>
                          <a:highlight>
                            <a:srgbClr val="E5E5E5"/>
                          </a:highlight>
                        </a:rPr>
                        <a:t>18</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実習</a:t>
                      </a:r>
                      <a:r>
                        <a:rPr lang="en-US" altLang="ja-JP" sz="1200" b="1" u="none" strike="noStrike">
                          <a:effectLst/>
                        </a:rPr>
                        <a:t>】</a:t>
                      </a:r>
                      <a:r>
                        <a:rPr lang="ja-JP" altLang="en-US" sz="1200" b="1" u="none" strike="noStrike">
                          <a:effectLst/>
                        </a:rPr>
                        <a:t>馬の馴致・調教実習、スタッフとしての役割</a:t>
                      </a:r>
                      <a:br>
                        <a:rPr lang="ja-JP" altLang="en-US" sz="1200" b="1" u="none" strike="noStrike">
                          <a:effectLst/>
                        </a:rPr>
                      </a:br>
                      <a:r>
                        <a:rPr lang="ja-JP" altLang="en-US" sz="1200" b="1" u="none" strike="noStrike">
                          <a:effectLst/>
                        </a:rPr>
                        <a:t>リーダー体験、サイドウォーカー体験</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石井</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159097384"/>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12</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6</a:t>
                      </a:r>
                      <a:r>
                        <a:rPr lang="ja-JP" altLang="en-US" sz="1200" b="1" u="none" strike="noStrike">
                          <a:effectLst/>
                          <a:highlight>
                            <a:srgbClr val="E5E5E5"/>
                          </a:highlight>
                        </a:rPr>
                        <a:t>月</a:t>
                      </a:r>
                      <a:r>
                        <a:rPr lang="en-US" altLang="ja-JP" sz="1200" b="1" u="none" strike="noStrike">
                          <a:effectLst/>
                          <a:highlight>
                            <a:srgbClr val="E5E5E5"/>
                          </a:highlight>
                        </a:rPr>
                        <a:t>25</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講義</a:t>
                      </a:r>
                      <a:r>
                        <a:rPr lang="en-US" altLang="ja-JP" sz="1200" b="1" u="none" strike="noStrike">
                          <a:effectLst/>
                        </a:rPr>
                        <a:t>】</a:t>
                      </a:r>
                      <a:r>
                        <a:rPr lang="ja-JP" altLang="en-US" sz="1200" b="1" u="none" strike="noStrike">
                          <a:effectLst/>
                        </a:rPr>
                        <a:t>乗馬療法の実際：セラピーの効果について</a:t>
                      </a:r>
                      <a:br>
                        <a:rPr lang="ja-JP" altLang="en-US" sz="1200" b="1" u="none" strike="noStrike">
                          <a:effectLst/>
                        </a:rPr>
                      </a:br>
                      <a:r>
                        <a:rPr lang="ja-JP" altLang="en-US" sz="1200" b="1" u="none" strike="noStrike">
                          <a:effectLst/>
                        </a:rPr>
                        <a:t>海外の例も含めて実例の提示とセラピーの視点、動画についての解説</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局</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3013832592"/>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13</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7</a:t>
                      </a:r>
                      <a:r>
                        <a:rPr lang="ja-JP" altLang="en-US" sz="1200" b="1" u="none" strike="noStrike">
                          <a:effectLst/>
                          <a:highlight>
                            <a:srgbClr val="E5E5E5"/>
                          </a:highlight>
                        </a:rPr>
                        <a:t>月</a:t>
                      </a:r>
                      <a:r>
                        <a:rPr lang="en-US" altLang="ja-JP" sz="1200" b="1" u="none" strike="noStrike">
                          <a:effectLst/>
                          <a:highlight>
                            <a:srgbClr val="E5E5E5"/>
                          </a:highlight>
                        </a:rPr>
                        <a:t>2</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演習</a:t>
                      </a:r>
                      <a:r>
                        <a:rPr lang="en-US" altLang="ja-JP" sz="1200" b="1" u="none" strike="noStrike">
                          <a:effectLst/>
                        </a:rPr>
                        <a:t>】</a:t>
                      </a:r>
                      <a:r>
                        <a:rPr lang="ja-JP" altLang="en-US" sz="1200" b="1" u="none" strike="noStrike">
                          <a:effectLst/>
                        </a:rPr>
                        <a:t>乗馬療法演習</a:t>
                      </a:r>
                      <a:r>
                        <a:rPr lang="en-US" altLang="ja-JP" sz="1200" b="1" u="none" strike="noStrike">
                          <a:effectLst/>
                        </a:rPr>
                        <a:t>1</a:t>
                      </a:r>
                      <a:r>
                        <a:rPr lang="ja-JP" altLang="en-US" sz="1200" b="1" u="none" strike="noStrike">
                          <a:effectLst/>
                        </a:rPr>
                        <a:t>、肢体不自由</a:t>
                      </a:r>
                      <a:br>
                        <a:rPr lang="ja-JP" altLang="en-US" sz="1200" b="1" u="none" strike="noStrike">
                          <a:effectLst/>
                        </a:rPr>
                      </a:br>
                      <a:r>
                        <a:rPr lang="ja-JP" altLang="en-US" sz="1200" b="1" u="none" strike="noStrike">
                          <a:effectLst/>
                        </a:rPr>
                        <a:t>模擬ケースについてのセラピーの実際</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石井</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3026998250"/>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14</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7</a:t>
                      </a:r>
                      <a:r>
                        <a:rPr lang="ja-JP" altLang="en-US" sz="1200" b="1" u="none" strike="noStrike">
                          <a:effectLst/>
                          <a:highlight>
                            <a:srgbClr val="E5E5E5"/>
                          </a:highlight>
                        </a:rPr>
                        <a:t>月</a:t>
                      </a:r>
                      <a:r>
                        <a:rPr lang="en-US" altLang="ja-JP" sz="1200" b="1" u="none" strike="noStrike">
                          <a:effectLst/>
                          <a:highlight>
                            <a:srgbClr val="E5E5E5"/>
                          </a:highlight>
                        </a:rPr>
                        <a:t>9</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演習</a:t>
                      </a:r>
                      <a:r>
                        <a:rPr lang="en-US" altLang="ja-JP" sz="1200" b="1" u="none" strike="noStrike">
                          <a:effectLst/>
                        </a:rPr>
                        <a:t>】</a:t>
                      </a:r>
                      <a:r>
                        <a:rPr lang="ja-JP" altLang="en-US" sz="1200" b="1" u="none" strike="noStrike">
                          <a:effectLst/>
                        </a:rPr>
                        <a:t>乗馬療法演習</a:t>
                      </a:r>
                      <a:r>
                        <a:rPr lang="en-US" altLang="ja-JP" sz="1200" b="1" u="none" strike="noStrike">
                          <a:effectLst/>
                        </a:rPr>
                        <a:t>2</a:t>
                      </a:r>
                      <a:r>
                        <a:rPr lang="ja-JP" altLang="en-US" sz="1200" b="1" u="none" strike="noStrike">
                          <a:effectLst/>
                        </a:rPr>
                        <a:t>、発達障害</a:t>
                      </a:r>
                      <a:br>
                        <a:rPr lang="ja-JP" altLang="en-US" sz="1200" b="1" u="none" strike="noStrike">
                          <a:effectLst/>
                        </a:rPr>
                      </a:br>
                      <a:r>
                        <a:rPr lang="ja-JP" altLang="en-US" sz="1200" b="1" u="none" strike="noStrike">
                          <a:effectLst/>
                        </a:rPr>
                        <a:t>模擬ケースについてのセラピーの実際</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a:effectLst/>
                          <a:highlight>
                            <a:srgbClr val="E5E5E5"/>
                          </a:highlight>
                        </a:rPr>
                        <a:t>石井</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433667446"/>
                  </a:ext>
                </a:extLst>
              </a:tr>
              <a:tr h="443196">
                <a:tc>
                  <a:txBody>
                    <a:bodyPr/>
                    <a:lstStyle/>
                    <a:p>
                      <a:pPr algn="ctr" fontAlgn="ctr"/>
                      <a:r>
                        <a:rPr lang="ja-JP" altLang="en-US" sz="1200" b="1" i="0">
                          <a:solidFill>
                            <a:srgbClr val="FFFFFF"/>
                          </a:solidFill>
                          <a:effectLst/>
                          <a:highlight>
                            <a:srgbClr val="70AFED"/>
                          </a:highlight>
                        </a:rPr>
                        <a:t>第</a:t>
                      </a:r>
                      <a:r>
                        <a:rPr lang="en-US" altLang="ja-JP" sz="1200" b="1" i="0">
                          <a:solidFill>
                            <a:srgbClr val="FFFFFF"/>
                          </a:solidFill>
                          <a:effectLst/>
                          <a:highlight>
                            <a:srgbClr val="70AFED"/>
                          </a:highlight>
                        </a:rPr>
                        <a:t>15</a:t>
                      </a:r>
                      <a:r>
                        <a:rPr lang="ja-JP" altLang="en-US" sz="1200" b="1" i="0">
                          <a:solidFill>
                            <a:srgbClr val="FFFFFF"/>
                          </a:solidFill>
                          <a:effectLst/>
                          <a:highlight>
                            <a:srgbClr val="70AFED"/>
                          </a:highlight>
                        </a:rPr>
                        <a:t>回</a:t>
                      </a:r>
                    </a:p>
                  </a:txBody>
                  <a:tcPr marL="45836" marR="45836" marT="30557" marB="30557" anchor="ctr">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70AFED"/>
                    </a:solidFill>
                  </a:tcPr>
                </a:tc>
                <a:tc>
                  <a:txBody>
                    <a:bodyPr/>
                    <a:lstStyle/>
                    <a:p>
                      <a:pPr algn="ctr" fontAlgn="ctr"/>
                      <a:r>
                        <a:rPr lang="en-US" altLang="ja-JP" sz="1200" b="1" u="none" strike="noStrike">
                          <a:effectLst/>
                          <a:highlight>
                            <a:srgbClr val="E5E5E5"/>
                          </a:highlight>
                        </a:rPr>
                        <a:t>7</a:t>
                      </a:r>
                      <a:r>
                        <a:rPr lang="ja-JP" altLang="en-US" sz="1200" b="1" u="none" strike="noStrike">
                          <a:effectLst/>
                          <a:highlight>
                            <a:srgbClr val="E5E5E5"/>
                          </a:highlight>
                        </a:rPr>
                        <a:t>月</a:t>
                      </a:r>
                      <a:r>
                        <a:rPr lang="en-US" altLang="ja-JP" sz="1200" b="1" u="none" strike="noStrike">
                          <a:effectLst/>
                          <a:highlight>
                            <a:srgbClr val="E5E5E5"/>
                          </a:highlight>
                        </a:rPr>
                        <a:t>16</a:t>
                      </a:r>
                      <a:r>
                        <a:rPr lang="ja-JP" altLang="en-US" sz="1200" b="1" u="none" strike="noStrike">
                          <a:effectLst/>
                          <a:highlight>
                            <a:srgbClr val="E5E5E5"/>
                          </a:highlight>
                        </a:rPr>
                        <a:t>日</a:t>
                      </a:r>
                      <a:br>
                        <a:rPr lang="ja-JP" altLang="en-US" sz="1200" b="1" u="none" strike="noStrike">
                          <a:effectLst/>
                          <a:highlight>
                            <a:srgbClr val="E5E5E5"/>
                          </a:highlight>
                        </a:rPr>
                      </a:br>
                      <a:r>
                        <a:rPr lang="en-US" altLang="ja-JP" sz="1200" b="1" u="none" strike="noStrike">
                          <a:effectLst/>
                          <a:highlight>
                            <a:srgbClr val="E5E5E5"/>
                          </a:highlight>
                        </a:rPr>
                        <a:t>10:45〜12:15</a:t>
                      </a:r>
                    </a:p>
                  </a:txBody>
                  <a:tcPr marL="12732" marR="12732"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tc>
                  <a:txBody>
                    <a:bodyPr/>
                    <a:lstStyle/>
                    <a:p>
                      <a:pPr algn="l" fontAlgn="ctr"/>
                      <a:r>
                        <a:rPr lang="en-US" altLang="ja-JP" sz="1200" b="1" u="none" strike="noStrike">
                          <a:effectLst/>
                        </a:rPr>
                        <a:t>【</a:t>
                      </a:r>
                      <a:r>
                        <a:rPr lang="ja-JP" altLang="en-US" sz="1200" b="1" u="none" strike="noStrike">
                          <a:effectLst/>
                        </a:rPr>
                        <a:t>試験</a:t>
                      </a:r>
                      <a:r>
                        <a:rPr lang="en-US" altLang="ja-JP" sz="1200" b="1" u="none" strike="noStrike">
                          <a:effectLst/>
                        </a:rPr>
                        <a:t>】</a:t>
                      </a:r>
                      <a:r>
                        <a:rPr lang="ja-JP" altLang="en-US" sz="1200" b="1" u="none" strike="noStrike">
                          <a:effectLst/>
                        </a:rPr>
                        <a:t>乗馬療法概論まとめ＋単位認定試験</a:t>
                      </a:r>
                    </a:p>
                  </a:txBody>
                  <a:tcPr marL="45836" marR="45836" marT="30557" marB="30557"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5F5F5"/>
                    </a:solidFill>
                  </a:tcPr>
                </a:tc>
                <a:tc>
                  <a:txBody>
                    <a:bodyPr/>
                    <a:lstStyle/>
                    <a:p>
                      <a:pPr algn="ctr" fontAlgn="ctr"/>
                      <a:r>
                        <a:rPr lang="ja-JP" altLang="en-US" sz="1200" b="1" u="none" strike="noStrike" dirty="0">
                          <a:effectLst/>
                          <a:highlight>
                            <a:srgbClr val="E5E5E5"/>
                          </a:highlight>
                        </a:rPr>
                        <a:t>石井</a:t>
                      </a:r>
                    </a:p>
                  </a:txBody>
                  <a:tcPr marL="45836" marR="45836" marT="30557" marB="30557" anchor="ctr">
                    <a:lnL w="9525" cap="flat" cmpd="sng" algn="ctr">
                      <a:solidFill>
                        <a:srgbClr val="FFFFFF"/>
                      </a:solidFill>
                      <a:prstDash val="solid"/>
                      <a:round/>
                      <a:headEnd type="none" w="med" len="med"/>
                      <a:tailEnd type="none" w="med" len="med"/>
                    </a:lnL>
                    <a:lnR>
                      <a:noFill/>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5E5E5"/>
                    </a:solidFill>
                  </a:tcPr>
                </a:tc>
                <a:extLst>
                  <a:ext uri="{0D108BD9-81ED-4DB2-BD59-A6C34878D82A}">
                    <a16:rowId xmlns:a16="http://schemas.microsoft.com/office/drawing/2014/main" val="1720099560"/>
                  </a:ext>
                </a:extLst>
              </a:tr>
            </a:tbl>
          </a:graphicData>
        </a:graphic>
      </p:graphicFrame>
      <p:sp>
        <p:nvSpPr>
          <p:cNvPr id="5" name="テキスト ボックス 4">
            <a:extLst>
              <a:ext uri="{FF2B5EF4-FFF2-40B4-BE49-F238E27FC236}">
                <a16:creationId xmlns:a16="http://schemas.microsoft.com/office/drawing/2014/main" id="{8947B71F-3EBB-F2D1-755D-885C1E37C02A}"/>
              </a:ext>
            </a:extLst>
          </p:cNvPr>
          <p:cNvSpPr txBox="1"/>
          <p:nvPr/>
        </p:nvSpPr>
        <p:spPr>
          <a:xfrm>
            <a:off x="0" y="1956311"/>
            <a:ext cx="2831977" cy="1908215"/>
          </a:xfrm>
          <a:prstGeom prst="rect">
            <a:avLst/>
          </a:prstGeom>
          <a:noFill/>
        </p:spPr>
        <p:txBody>
          <a:bodyPr wrap="square">
            <a:spAutoFit/>
          </a:bodyPr>
          <a:lstStyle/>
          <a:p>
            <a:r>
              <a:rPr lang="ja-JP" altLang="en-US" sz="2800" i="0" dirty="0">
                <a:effectLst/>
                <a:latin typeface="+mn-ea"/>
                <a:ea typeface="+mn-ea"/>
              </a:rPr>
              <a:t>ホースセラピ</a:t>
            </a:r>
            <a:r>
              <a:rPr lang="en-US" altLang="ja-JP" sz="2800" i="0" dirty="0">
                <a:effectLst/>
                <a:latin typeface="+mn-ea"/>
                <a:ea typeface="+mn-ea"/>
              </a:rPr>
              <a:t>-</a:t>
            </a:r>
            <a:r>
              <a:rPr lang="ja-JP" altLang="en-US" sz="2800" i="0" dirty="0">
                <a:effectLst/>
                <a:latin typeface="+mn-ea"/>
              </a:rPr>
              <a:t>２</a:t>
            </a:r>
            <a:endParaRPr lang="en-US" altLang="ja-JP" sz="2800" dirty="0">
              <a:latin typeface="+mn-ea"/>
              <a:ea typeface="+mn-ea"/>
            </a:endParaRPr>
          </a:p>
          <a:p>
            <a:endParaRPr lang="en-US" altLang="ja-JP" sz="2800" dirty="0">
              <a:latin typeface="+mn-ea"/>
              <a:ea typeface="+mn-ea"/>
            </a:endParaRPr>
          </a:p>
          <a:p>
            <a:r>
              <a:rPr lang="en-US" altLang="zh-TW" sz="1400" i="0" dirty="0">
                <a:effectLst/>
                <a:latin typeface="+mn-ea"/>
                <a:ea typeface="+mn-ea"/>
              </a:rPr>
              <a:t>JRA(</a:t>
            </a:r>
            <a:r>
              <a:rPr lang="zh-TW" altLang="en-US" sz="1400" i="0" dirty="0">
                <a:effectLst/>
                <a:latin typeface="+mn-ea"/>
                <a:ea typeface="+mn-ea"/>
              </a:rPr>
              <a:t>日本中央競馬会</a:t>
            </a:r>
            <a:r>
              <a:rPr lang="en-US" altLang="zh-TW" sz="1400" i="0" dirty="0">
                <a:effectLst/>
                <a:latin typeface="+mn-ea"/>
                <a:ea typeface="+mn-ea"/>
              </a:rPr>
              <a:t>)</a:t>
            </a:r>
            <a:r>
              <a:rPr lang="zh-TW" altLang="en-US" sz="1400" i="0" dirty="0">
                <a:effectLst/>
                <a:latin typeface="+mn-ea"/>
                <a:ea typeface="+mn-ea"/>
              </a:rPr>
              <a:t>寄付講座</a:t>
            </a:r>
            <a:br>
              <a:rPr lang="en-US" altLang="ja-JP" sz="2400" dirty="0">
                <a:latin typeface="+mn-ea"/>
                <a:ea typeface="+mn-ea"/>
              </a:rPr>
            </a:br>
            <a:br>
              <a:rPr lang="en-US" altLang="ja-JP" sz="2400" dirty="0">
                <a:latin typeface="+mn-ea"/>
                <a:ea typeface="+mn-ea"/>
              </a:rPr>
            </a:br>
            <a:endParaRPr lang="ja-JP" altLang="en-US" sz="2400" b="1" dirty="0"/>
          </a:p>
        </p:txBody>
      </p:sp>
    </p:spTree>
    <p:extLst>
      <p:ext uri="{BB962C8B-B14F-4D97-AF65-F5344CB8AC3E}">
        <p14:creationId xmlns:p14="http://schemas.microsoft.com/office/powerpoint/2010/main" val="61164103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TotalTime>
  <Words>1648</Words>
  <Application>Microsoft Office PowerPoint</Application>
  <PresentationFormat>ワイド画面</PresentationFormat>
  <Paragraphs>207</Paragraphs>
  <Slides>15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Midashi Go MB31</vt:lpstr>
      <vt:lpstr>YuGothic</vt:lpstr>
      <vt:lpstr>ヒラギノ角ゴ Pro W3</vt:lpstr>
      <vt:lpstr>游ゴシック</vt:lpstr>
      <vt:lpstr>游ゴシック Light</vt:lpstr>
      <vt:lpstr>Arial</vt:lpstr>
      <vt:lpstr>Office テーマ</vt:lpstr>
      <vt:lpstr>PowerPoint プレゼンテーション</vt:lpstr>
      <vt:lpstr>大学馬術部と学部との連携教育</vt:lpstr>
      <vt:lpstr>ホースセラピーとは</vt:lpstr>
      <vt:lpstr>大学馬術部の活動を基にして</vt:lpstr>
      <vt:lpstr>ホースセラピーの意義①</vt:lpstr>
      <vt:lpstr>ホースセラピーの意義②</vt:lpstr>
      <vt:lpstr>ホースセラピーの意義③</vt:lpstr>
      <vt:lpstr>ホースセラピ-１  JRA(日本中央競馬会)寄付講座</vt:lpstr>
      <vt:lpstr>PowerPoint プレゼンテーション</vt:lpstr>
      <vt:lpstr>取得可能な資格</vt:lpstr>
      <vt:lpstr>２つの資格が取得可能</vt:lpstr>
      <vt:lpstr>PowerPoint プレゼンテーション</vt:lpstr>
      <vt:lpstr>「国際エクササイズサイエンス学会認定中級指導者」 　　　　　　　　　　　を取得すると</vt:lpstr>
      <vt:lpstr>PowerPoint プレゼンテーション</vt:lpstr>
      <vt:lpstr>動物取扱責任者（環境省管轄）について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昇 寛</dc:creator>
  <cp:lastModifiedBy>昇寛</cp:lastModifiedBy>
  <cp:revision>55</cp:revision>
  <dcterms:created xsi:type="dcterms:W3CDTF">2024-08-05T23:19:09Z</dcterms:created>
  <dcterms:modified xsi:type="dcterms:W3CDTF">2024-08-25T07:56:32Z</dcterms:modified>
</cp:coreProperties>
</file>