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58" r:id="rId5"/>
    <p:sldId id="262" r:id="rId6"/>
    <p:sldId id="263" r:id="rId7"/>
    <p:sldId id="265" r:id="rId8"/>
    <p:sldId id="266" r:id="rId9"/>
    <p:sldId id="267" r:id="rId10"/>
    <p:sldId id="268" r:id="rId11"/>
    <p:sldId id="273" r:id="rId12"/>
    <p:sldId id="269" r:id="rId13"/>
    <p:sldId id="276" r:id="rId14"/>
    <p:sldId id="279" r:id="rId15"/>
    <p:sldId id="277" r:id="rId16"/>
    <p:sldId id="287" r:id="rId17"/>
    <p:sldId id="288" r:id="rId18"/>
    <p:sldId id="270" r:id="rId19"/>
    <p:sldId id="272" r:id="rId20"/>
    <p:sldId id="274" r:id="rId21"/>
    <p:sldId id="286" r:id="rId22"/>
    <p:sldId id="275" r:id="rId23"/>
    <p:sldId id="278" r:id="rId24"/>
    <p:sldId id="283" r:id="rId25"/>
    <p:sldId id="280" r:id="rId26"/>
    <p:sldId id="281" r:id="rId27"/>
    <p:sldId id="261"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28376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410890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1108651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16161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1165154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1250007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133565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2299034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366079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99885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369470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312743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13795" y="2912232"/>
            <a:ext cx="5107208" cy="287896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912232"/>
            <a:ext cx="5095357" cy="287896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73236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336584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324453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3835150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9DD617-EC50-418B-A327-87CB92ADB5FF}" type="datetimeFigureOut">
              <a:rPr kumimoji="1" lang="ja-JP" altLang="en-US" smtClean="0"/>
              <a:t>2023/7/6</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255549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79DD617-EC50-418B-A327-87CB92ADB5FF}" type="datetimeFigureOut">
              <a:rPr kumimoji="1" lang="ja-JP" altLang="en-US" smtClean="0"/>
              <a:t>2023/7/6</a:t>
            </a:fld>
            <a:endParaRPr kumimoji="1" lang="ja-JP"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40963D2-04B3-4A29-BB2D-CA701F912C90}" type="slidenum">
              <a:rPr kumimoji="1" lang="ja-JP" altLang="en-US" smtClean="0"/>
              <a:t>‹#›</a:t>
            </a:fld>
            <a:endParaRPr kumimoji="1" lang="ja-JP" altLang="en-US"/>
          </a:p>
        </p:txBody>
      </p:sp>
    </p:spTree>
    <p:extLst>
      <p:ext uri="{BB962C8B-B14F-4D97-AF65-F5344CB8AC3E}">
        <p14:creationId xmlns:p14="http://schemas.microsoft.com/office/powerpoint/2010/main" val="4760227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kumimoji="1"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kumimoji="1"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kumimoji="1"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E4C1FF-5F0A-240A-AEF9-9CB2929B6446}"/>
              </a:ext>
            </a:extLst>
          </p:cNvPr>
          <p:cNvSpPr>
            <a:spLocks noGrp="1"/>
          </p:cNvSpPr>
          <p:nvPr>
            <p:ph type="ctrTitle"/>
          </p:nvPr>
        </p:nvSpPr>
        <p:spPr/>
        <p:txBody>
          <a:bodyPr>
            <a:normAutofit/>
          </a:bodyPr>
          <a:lstStyle/>
          <a:p>
            <a:r>
              <a:rPr kumimoji="1" lang="ja-JP" altLang="en-US" sz="6600" dirty="0">
                <a:latin typeface="KaiTi" panose="02010609060101010101" pitchFamily="49" charset="-122"/>
                <a:ea typeface="KaiTi" panose="02010609060101010101" pitchFamily="49" charset="-122"/>
              </a:rPr>
              <a:t>日本における小学校の</a:t>
            </a:r>
            <a:br>
              <a:rPr kumimoji="1" lang="en-US" altLang="ja-JP" sz="6600" dirty="0">
                <a:latin typeface="KaiTi" panose="02010609060101010101" pitchFamily="49" charset="-122"/>
                <a:ea typeface="KaiTi" panose="02010609060101010101" pitchFamily="49" charset="-122"/>
              </a:rPr>
            </a:br>
            <a:r>
              <a:rPr lang="ja-JP" altLang="en-US" sz="6600" dirty="0">
                <a:latin typeface="KaiTi" panose="02010609060101010101" pitchFamily="49" charset="-122"/>
                <a:ea typeface="KaiTi" panose="02010609060101010101" pitchFamily="49" charset="-122"/>
              </a:rPr>
              <a:t>英</a:t>
            </a:r>
            <a:r>
              <a:rPr kumimoji="1" lang="ja-JP" altLang="en-US" sz="6600" dirty="0">
                <a:latin typeface="KaiTi" panose="02010609060101010101" pitchFamily="49" charset="-122"/>
                <a:ea typeface="KaiTi" panose="02010609060101010101" pitchFamily="49" charset="-122"/>
              </a:rPr>
              <a:t>語教育について</a:t>
            </a:r>
          </a:p>
        </p:txBody>
      </p:sp>
      <p:sp>
        <p:nvSpPr>
          <p:cNvPr id="3" name="字幕 2">
            <a:extLst>
              <a:ext uri="{FF2B5EF4-FFF2-40B4-BE49-F238E27FC236}">
                <a16:creationId xmlns:a16="http://schemas.microsoft.com/office/drawing/2014/main" id="{73B68943-DBFB-548D-334E-B1B4340F9E1E}"/>
              </a:ext>
            </a:extLst>
          </p:cNvPr>
          <p:cNvSpPr>
            <a:spLocks noGrp="1"/>
          </p:cNvSpPr>
          <p:nvPr>
            <p:ph type="subTitle" idx="1"/>
          </p:nvPr>
        </p:nvSpPr>
        <p:spPr>
          <a:xfrm>
            <a:off x="1218875" y="3602038"/>
            <a:ext cx="9754250" cy="1655762"/>
          </a:xfrm>
        </p:spPr>
        <p:txBody>
          <a:bodyPr>
            <a:normAutofit/>
          </a:bodyPr>
          <a:lstStyle/>
          <a:p>
            <a:r>
              <a:rPr kumimoji="1" lang="en-US" altLang="ja-JP"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a:t>
            </a:r>
            <a:r>
              <a:rPr kumimoji="1" lang="ja-JP"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中国・台湾を比較して日本型の英語教育を築く</a:t>
            </a:r>
            <a:r>
              <a:rPr kumimoji="1" lang="en-US" altLang="ja-JP"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a:t>
            </a:r>
            <a:endParaRPr kumimoji="1" lang="ja-JP"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4088297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E569D-A72A-5390-E1BE-D97C329472A5}"/>
              </a:ext>
            </a:extLst>
          </p:cNvPr>
          <p:cNvSpPr>
            <a:spLocks noGrp="1"/>
          </p:cNvSpPr>
          <p:nvPr>
            <p:ph type="title"/>
          </p:nvPr>
        </p:nvSpPr>
        <p:spPr>
          <a:xfrm>
            <a:off x="547897" y="1191802"/>
            <a:ext cx="11096205" cy="5369103"/>
          </a:xfrm>
        </p:spPr>
        <p:txBody>
          <a:bodyPr>
            <a:normAutofit/>
          </a:bodyPr>
          <a:lstStyle/>
          <a:p>
            <a:pPr algn="l"/>
            <a:r>
              <a:rPr kumimoji="1" lang="ja-JP" altLang="en-US" sz="3600" dirty="0">
                <a:latin typeface="KaiTi" panose="02010609060101010101" pitchFamily="49" charset="-122"/>
                <a:ea typeface="KaiTi" panose="02010609060101010101" pitchFamily="49" charset="-122"/>
              </a:rPr>
              <a:t>１．日本における小学校の英語教育について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solidFill>
                  <a:srgbClr val="FFFF00"/>
                </a:solidFill>
                <a:latin typeface="KaiTi" panose="02010609060101010101" pitchFamily="49" charset="-122"/>
                <a:ea typeface="KaiTi" panose="02010609060101010101" pitchFamily="49" charset="-122"/>
              </a:rPr>
              <a:t>２</a:t>
            </a:r>
            <a:r>
              <a:rPr kumimoji="1" lang="ja-JP" altLang="en-US" sz="3600" dirty="0">
                <a:solidFill>
                  <a:srgbClr val="FFFF00"/>
                </a:solidFill>
                <a:latin typeface="KaiTi" panose="02010609060101010101" pitchFamily="49" charset="-122"/>
                <a:ea typeface="KaiTi" panose="02010609060101010101" pitchFamily="49" charset="-122"/>
              </a:rPr>
              <a:t>．中国における小学校の英語教育について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latin typeface="KaiTi" panose="02010609060101010101" pitchFamily="49" charset="-122"/>
                <a:ea typeface="KaiTi" panose="02010609060101010101" pitchFamily="49" charset="-122"/>
              </a:rPr>
              <a:t>３</a:t>
            </a:r>
            <a:r>
              <a:rPr kumimoji="1" lang="ja-JP" altLang="en-US" sz="3600" dirty="0">
                <a:latin typeface="KaiTi" panose="02010609060101010101" pitchFamily="49" charset="-122"/>
                <a:ea typeface="KaiTi" panose="02010609060101010101" pitchFamily="49" charset="-122"/>
              </a:rPr>
              <a:t>．台湾における小学校の英語教育について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latin typeface="KaiTi" panose="02010609060101010101" pitchFamily="49" charset="-122"/>
                <a:ea typeface="KaiTi" panose="02010609060101010101" pitchFamily="49" charset="-122"/>
              </a:rPr>
              <a:t>４</a:t>
            </a:r>
            <a:r>
              <a:rPr kumimoji="1" lang="ja-JP" altLang="en-US" sz="3600" dirty="0">
                <a:latin typeface="KaiTi" panose="02010609060101010101" pitchFamily="49" charset="-122"/>
                <a:ea typeface="KaiTi" panose="02010609060101010101" pitchFamily="49" charset="-122"/>
              </a:rPr>
              <a:t>．中国・台湾と日本の小学校英語教育を比較して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kumimoji="1" lang="ja-JP" altLang="en-US" sz="3600" dirty="0">
                <a:latin typeface="KaiTi" panose="02010609060101010101" pitchFamily="49" charset="-122"/>
                <a:ea typeface="KaiTi" panose="02010609060101010101" pitchFamily="49" charset="-122"/>
              </a:rPr>
              <a:t>５．日本型英語教育を築くために</a:t>
            </a:r>
          </a:p>
        </p:txBody>
      </p:sp>
      <p:sp>
        <p:nvSpPr>
          <p:cNvPr id="4" name="テキスト ボックス 3">
            <a:extLst>
              <a:ext uri="{FF2B5EF4-FFF2-40B4-BE49-F238E27FC236}">
                <a16:creationId xmlns:a16="http://schemas.microsoft.com/office/drawing/2014/main" id="{2532FA69-FE40-014A-0BA8-EBEBEB9491EE}"/>
              </a:ext>
            </a:extLst>
          </p:cNvPr>
          <p:cNvSpPr txBox="1"/>
          <p:nvPr/>
        </p:nvSpPr>
        <p:spPr>
          <a:xfrm>
            <a:off x="547897" y="483916"/>
            <a:ext cx="3811711" cy="707886"/>
          </a:xfrm>
          <a:prstGeom prst="rect">
            <a:avLst/>
          </a:prstGeom>
          <a:noFill/>
        </p:spPr>
        <p:txBody>
          <a:bodyPr wrap="square" rtlCol="0">
            <a:spAutoFit/>
          </a:bodyPr>
          <a:lstStyle/>
          <a:p>
            <a:r>
              <a:rPr kumimoji="1" lang="ja-JP" altLang="en-US" sz="4000" b="1" dirty="0">
                <a:latin typeface="KaiTi" panose="02010609060101010101" pitchFamily="49" charset="-122"/>
                <a:ea typeface="KaiTi" panose="02010609060101010101" pitchFamily="49" charset="-122"/>
              </a:rPr>
              <a:t>～説明の手順～</a:t>
            </a:r>
          </a:p>
        </p:txBody>
      </p:sp>
    </p:spTree>
    <p:extLst>
      <p:ext uri="{BB962C8B-B14F-4D97-AF65-F5344CB8AC3E}">
        <p14:creationId xmlns:p14="http://schemas.microsoft.com/office/powerpoint/2010/main" val="214893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kumimoji="1" lang="ja-JP" altLang="en-US" sz="3600" dirty="0">
                <a:latin typeface="KaiTi" panose="02010609060101010101" pitchFamily="49" charset="-122"/>
                <a:ea typeface="KaiTi" panose="02010609060101010101" pitchFamily="49" charset="-122"/>
              </a:rPr>
              <a:t>１．</a:t>
            </a:r>
            <a:r>
              <a:rPr kumimoji="1" lang="zh-CN" altLang="en-US" sz="3600" dirty="0">
                <a:latin typeface="KaiTi" panose="02010609060101010101" pitchFamily="49" charset="-122"/>
                <a:ea typeface="KaiTi" panose="02010609060101010101" pitchFamily="49" charset="-122"/>
              </a:rPr>
              <a:t>中国</a:t>
            </a:r>
            <a:r>
              <a:rPr kumimoji="1" lang="ja-JP" altLang="en-US" sz="3600" dirty="0">
                <a:latin typeface="KaiTi" panose="02010609060101010101" pitchFamily="49" charset="-122"/>
                <a:ea typeface="KaiTi" panose="02010609060101010101" pitchFamily="49" charset="-122"/>
              </a:rPr>
              <a:t>における小学校の英語教育について</a:t>
            </a:r>
            <a:br>
              <a:rPr kumimoji="1" lang="en-US" altLang="ja-JP" sz="3600" dirty="0">
                <a:latin typeface="KaiTi" panose="02010609060101010101" pitchFamily="49" charset="-122"/>
                <a:ea typeface="KaiTi" panose="02010609060101010101" pitchFamily="49" charset="-122"/>
              </a:rPr>
            </a:br>
            <a:r>
              <a:rPr lang="en-US" altLang="ja-JP"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現状</a:t>
            </a:r>
            <a:r>
              <a:rPr lang="en-US" altLang="ja-JP" sz="3600" dirty="0">
                <a:latin typeface="KaiTi" panose="02010609060101010101" pitchFamily="49" charset="-122"/>
                <a:ea typeface="KaiTi" panose="02010609060101010101" pitchFamily="49" charset="-122"/>
              </a:rPr>
              <a:t>―</a:t>
            </a:r>
            <a:endParaRPr kumimoji="1" lang="ja-JP" altLang="en-US" sz="3600" dirty="0">
              <a:latin typeface="KaiTi" panose="02010609060101010101" pitchFamily="49" charset="-122"/>
              <a:ea typeface="KaiTi" panose="02010609060101010101" pitchFamily="49" charset="-122"/>
            </a:endParaRPr>
          </a:p>
        </p:txBody>
      </p:sp>
      <p:sp>
        <p:nvSpPr>
          <p:cNvPr id="3" name="コンテンツ プレースホルダー 2">
            <a:extLst>
              <a:ext uri="{FF2B5EF4-FFF2-40B4-BE49-F238E27FC236}">
                <a16:creationId xmlns:a16="http://schemas.microsoft.com/office/drawing/2014/main" id="{48FAE864-F04A-F620-3A37-81DBDFC872EE}"/>
              </a:ext>
            </a:extLst>
          </p:cNvPr>
          <p:cNvSpPr>
            <a:spLocks noGrp="1"/>
          </p:cNvSpPr>
          <p:nvPr>
            <p:ph idx="1"/>
          </p:nvPr>
        </p:nvSpPr>
        <p:spPr>
          <a:xfrm>
            <a:off x="913795" y="1326321"/>
            <a:ext cx="10353762" cy="5228591"/>
          </a:xfrm>
        </p:spPr>
        <p:txBody>
          <a:bodyPr>
            <a:normAutofit fontScale="92500" lnSpcReduction="10000"/>
          </a:bodyPr>
          <a:lstStyle/>
          <a:p>
            <a:pPr marL="0" indent="0">
              <a:buNone/>
            </a:pPr>
            <a:r>
              <a:rPr kumimoji="1" lang="ja-JP" altLang="en-US" sz="2800" dirty="0">
                <a:latin typeface="KaiTi" panose="02010609060101010101" pitchFamily="49" charset="-122"/>
                <a:ea typeface="KaiTi" panose="02010609060101010101" pitchFamily="49" charset="-122"/>
              </a:rPr>
              <a:t>・英語の授業が</a:t>
            </a:r>
            <a:r>
              <a:rPr kumimoji="1" lang="ja-JP" altLang="en-US" sz="2800" dirty="0">
                <a:solidFill>
                  <a:srgbClr val="FFFF00"/>
                </a:solidFill>
                <a:latin typeface="KaiTi" panose="02010609060101010101" pitchFamily="49" charset="-122"/>
                <a:ea typeface="KaiTi" panose="02010609060101010101" pitchFamily="49" charset="-122"/>
              </a:rPr>
              <a:t>教科として取り入れられている</a:t>
            </a:r>
            <a:r>
              <a:rPr kumimoji="1" lang="ja-JP" altLang="en-US" sz="2800" dirty="0">
                <a:latin typeface="KaiTi" panose="02010609060101010101" pitchFamily="49" charset="-122"/>
                <a:ea typeface="KaiTi" panose="02010609060101010101" pitchFamily="49" charset="-122"/>
              </a:rPr>
              <a:t>。その中でも、英語の授業に対して理解できている生徒が多い</a:t>
            </a:r>
            <a:endParaRPr kumimoji="1"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→中国の子どもたちの間では英語力格差があまり見られない</a:t>
            </a:r>
            <a:endParaRPr lang="en-US" altLang="ja-JP" sz="2800" dirty="0">
              <a:latin typeface="KaiTi" panose="02010609060101010101" pitchFamily="49" charset="-122"/>
              <a:ea typeface="KaiTi" panose="02010609060101010101" pitchFamily="49" charset="-122"/>
            </a:endParaRPr>
          </a:p>
          <a:p>
            <a:pPr marL="0" indent="0">
              <a:buNone/>
            </a:pPr>
            <a:endParaRPr lang="en-US" altLang="ja-JP" sz="2800" dirty="0">
              <a:latin typeface="KaiTi" panose="02010609060101010101" pitchFamily="49" charset="-122"/>
              <a:ea typeface="KaiTi" panose="02010609060101010101" pitchFamily="49" charset="-122"/>
            </a:endParaRPr>
          </a:p>
          <a:p>
            <a:pPr marL="0" indent="0">
              <a:buNone/>
            </a:pPr>
            <a:r>
              <a:rPr kumimoji="1" lang="ja-JP" altLang="en-US" sz="2800" dirty="0">
                <a:latin typeface="KaiTi" panose="02010609060101010101" pitchFamily="49" charset="-122"/>
                <a:ea typeface="KaiTi" panose="02010609060101010101" pitchFamily="49" charset="-122"/>
              </a:rPr>
              <a:t>・外国の人と話したい、外国へ行ってみたい、これから英語は必要だと考える子供が多い</a:t>
            </a:r>
            <a:endParaRPr kumimoji="1"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a:t>
            </a:r>
            <a:r>
              <a:rPr lang="ja-JP" altLang="en-US" sz="2800" dirty="0">
                <a:solidFill>
                  <a:srgbClr val="FFFF00"/>
                </a:solidFill>
                <a:latin typeface="KaiTi" panose="02010609060101010101" pitchFamily="49" charset="-122"/>
                <a:ea typeface="KaiTi" panose="02010609060101010101" pitchFamily="49" charset="-122"/>
              </a:rPr>
              <a:t>英語に対する意識</a:t>
            </a:r>
            <a:r>
              <a:rPr lang="ja-JP" altLang="en-US" sz="2800" dirty="0">
                <a:latin typeface="KaiTi" panose="02010609060101010101" pitchFamily="49" charset="-122"/>
                <a:ea typeface="KaiTi" panose="02010609060101010101" pitchFamily="49" charset="-122"/>
              </a:rPr>
              <a:t>が高く、異文化体験・異文化交流を求めている</a:t>
            </a:r>
            <a:endParaRPr lang="en-US" altLang="ja-JP" sz="2800" dirty="0">
              <a:latin typeface="KaiTi" panose="02010609060101010101" pitchFamily="49" charset="-122"/>
              <a:ea typeface="KaiTi" panose="02010609060101010101" pitchFamily="49" charset="-122"/>
            </a:endParaRPr>
          </a:p>
          <a:p>
            <a:pPr marL="0" indent="0">
              <a:buNone/>
            </a:pPr>
            <a:endParaRPr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・言語スキルをベースとした</a:t>
            </a:r>
            <a:r>
              <a:rPr lang="ja-JP" altLang="en-US" sz="2800" u="sng" dirty="0">
                <a:latin typeface="KaiTi" panose="02010609060101010101" pitchFamily="49" charset="-122"/>
                <a:ea typeface="KaiTi" panose="02010609060101010101" pitchFamily="49" charset="-122"/>
              </a:rPr>
              <a:t>具体的な</a:t>
            </a:r>
            <a:r>
              <a:rPr lang="ja-JP" altLang="en-US" sz="2800" dirty="0">
                <a:solidFill>
                  <a:srgbClr val="FF0000"/>
                </a:solidFill>
                <a:latin typeface="KaiTi" panose="02010609060101010101" pitchFamily="49" charset="-122"/>
                <a:ea typeface="KaiTi" panose="02010609060101010101" pitchFamily="49" charset="-122"/>
              </a:rPr>
              <a:t>能力目標</a:t>
            </a:r>
            <a:r>
              <a:rPr lang="ja-JP" altLang="en-US" sz="2800" dirty="0">
                <a:latin typeface="KaiTi" panose="02010609060101010101" pitchFamily="49" charset="-122"/>
                <a:ea typeface="KaiTi" panose="02010609060101010101" pitchFamily="49" charset="-122"/>
              </a:rPr>
              <a:t>や</a:t>
            </a:r>
            <a:r>
              <a:rPr lang="ja-JP" altLang="en-US" sz="2800" dirty="0">
                <a:solidFill>
                  <a:srgbClr val="FF0000"/>
                </a:solidFill>
                <a:latin typeface="KaiTi" panose="02010609060101010101" pitchFamily="49" charset="-122"/>
                <a:ea typeface="KaiTi" panose="02010609060101010101" pitchFamily="49" charset="-122"/>
              </a:rPr>
              <a:t>到達目標</a:t>
            </a:r>
            <a:r>
              <a:rPr lang="ja-JP" altLang="en-US" sz="2800" dirty="0">
                <a:latin typeface="KaiTi" panose="02010609060101010101" pitchFamily="49" charset="-122"/>
                <a:ea typeface="KaiTi" panose="02010609060101010101" pitchFamily="49" charset="-122"/>
              </a:rPr>
              <a:t>を示している</a:t>
            </a:r>
            <a:endParaRPr lang="en-US" altLang="ja-JP" sz="2800" dirty="0">
              <a:latin typeface="KaiTi" panose="02010609060101010101" pitchFamily="49" charset="-122"/>
              <a:ea typeface="KaiTi" panose="02010609060101010101" pitchFamily="49" charset="-122"/>
            </a:endParaRPr>
          </a:p>
          <a:p>
            <a:pPr marL="0" indent="0">
              <a:buNone/>
            </a:pPr>
            <a:endParaRPr kumimoji="1" lang="ja-JP" altLang="en-US" dirty="0"/>
          </a:p>
        </p:txBody>
      </p:sp>
    </p:spTree>
    <p:extLst>
      <p:ext uri="{BB962C8B-B14F-4D97-AF65-F5344CB8AC3E}">
        <p14:creationId xmlns:p14="http://schemas.microsoft.com/office/powerpoint/2010/main" val="3628666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kumimoji="1" lang="ja-JP" altLang="en-US" sz="3600" dirty="0">
                <a:latin typeface="KaiTi" panose="02010609060101010101" pitchFamily="49" charset="-122"/>
                <a:ea typeface="KaiTi" panose="02010609060101010101" pitchFamily="49" charset="-122"/>
              </a:rPr>
              <a:t>１．中国における小学校の英語教育について</a:t>
            </a:r>
            <a:br>
              <a:rPr kumimoji="1" lang="en-US" altLang="ja-JP" sz="3600" dirty="0">
                <a:latin typeface="KaiTi" panose="02010609060101010101" pitchFamily="49" charset="-122"/>
                <a:ea typeface="KaiTi" panose="02010609060101010101" pitchFamily="49" charset="-122"/>
              </a:rPr>
            </a:br>
            <a:r>
              <a:rPr lang="en-US" altLang="ja-JP"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小学</a:t>
            </a:r>
            <a:r>
              <a:rPr lang="en-US" altLang="ja-JP" sz="3600" dirty="0">
                <a:latin typeface="KaiTi" panose="02010609060101010101" pitchFamily="49" charset="-122"/>
                <a:ea typeface="KaiTi" panose="02010609060101010101" pitchFamily="49" charset="-122"/>
              </a:rPr>
              <a:t>5</a:t>
            </a:r>
            <a:r>
              <a:rPr lang="ja-JP" altLang="en-US" sz="3600" dirty="0">
                <a:latin typeface="KaiTi" panose="02010609060101010101" pitchFamily="49" charset="-122"/>
                <a:ea typeface="KaiTi" panose="02010609060101010101" pitchFamily="49" charset="-122"/>
              </a:rPr>
              <a:t>年生の英語のレベル</a:t>
            </a:r>
            <a:r>
              <a:rPr lang="en-US" altLang="ja-JP" sz="3600" dirty="0">
                <a:latin typeface="KaiTi" panose="02010609060101010101" pitchFamily="49" charset="-122"/>
                <a:ea typeface="KaiTi" panose="02010609060101010101" pitchFamily="49" charset="-122"/>
              </a:rPr>
              <a:t>―</a:t>
            </a:r>
            <a:endParaRPr kumimoji="1" lang="ja-JP" altLang="en-US" sz="3600" dirty="0">
              <a:latin typeface="KaiTi" panose="02010609060101010101" pitchFamily="49" charset="-122"/>
              <a:ea typeface="KaiTi" panose="02010609060101010101" pitchFamily="49" charset="-122"/>
            </a:endParaRPr>
          </a:p>
        </p:txBody>
      </p:sp>
      <p:sp>
        <p:nvSpPr>
          <p:cNvPr id="3" name="コンテンツ プレースホルダー 2">
            <a:extLst>
              <a:ext uri="{FF2B5EF4-FFF2-40B4-BE49-F238E27FC236}">
                <a16:creationId xmlns:a16="http://schemas.microsoft.com/office/drawing/2014/main" id="{48FAE864-F04A-F620-3A37-81DBDFC872EE}"/>
              </a:ext>
            </a:extLst>
          </p:cNvPr>
          <p:cNvSpPr>
            <a:spLocks noGrp="1"/>
          </p:cNvSpPr>
          <p:nvPr>
            <p:ph idx="1"/>
          </p:nvPr>
        </p:nvSpPr>
        <p:spPr>
          <a:xfrm>
            <a:off x="913795" y="1326322"/>
            <a:ext cx="10353762" cy="4982012"/>
          </a:xfrm>
        </p:spPr>
        <p:txBody>
          <a:bodyPr>
            <a:normAutofit fontScale="92500" lnSpcReduction="10000"/>
          </a:bodyPr>
          <a:lstStyle/>
          <a:p>
            <a:pPr marL="0" indent="0">
              <a:buNone/>
            </a:pPr>
            <a:r>
              <a:rPr lang="en-US" altLang="ja-JP" sz="2800" b="1" dirty="0">
                <a:latin typeface="KaiTi" panose="02010609060101010101" pitchFamily="49" charset="-122"/>
                <a:ea typeface="KaiTi" panose="02010609060101010101" pitchFamily="49" charset="-122"/>
              </a:rPr>
              <a:t>※</a:t>
            </a:r>
            <a:r>
              <a:rPr lang="ja-JP" altLang="en-US" sz="2800" b="1" dirty="0">
                <a:latin typeface="KaiTi" panose="02010609060101010101" pitchFamily="49" charset="-122"/>
                <a:ea typeface="KaiTi" panose="02010609060101010101" pitchFamily="49" charset="-122"/>
              </a:rPr>
              <a:t>英語力診断テストの全ての項目において</a:t>
            </a:r>
            <a:r>
              <a:rPr lang="en-US" altLang="ja-JP" sz="2800" b="1" dirty="0">
                <a:solidFill>
                  <a:srgbClr val="FFFF00"/>
                </a:solidFill>
                <a:latin typeface="KaiTi" panose="02010609060101010101" pitchFamily="49" charset="-122"/>
                <a:ea typeface="KaiTi" panose="02010609060101010101" pitchFamily="49" charset="-122"/>
              </a:rPr>
              <a:t>90</a:t>
            </a:r>
            <a:r>
              <a:rPr lang="ja-JP" altLang="en-US" sz="2800" b="1" dirty="0">
                <a:solidFill>
                  <a:srgbClr val="FFFF00"/>
                </a:solidFill>
                <a:latin typeface="KaiTi" panose="02010609060101010101" pitchFamily="49" charset="-122"/>
                <a:ea typeface="KaiTi" panose="02010609060101010101" pitchFamily="49" charset="-122"/>
              </a:rPr>
              <a:t>％以上の到達度</a:t>
            </a:r>
            <a:r>
              <a:rPr lang="ja-JP" altLang="en-US" sz="2800" b="1" dirty="0">
                <a:latin typeface="KaiTi" panose="02010609060101010101" pitchFamily="49" charset="-122"/>
                <a:ea typeface="KaiTi" panose="02010609060101010101" pitchFamily="49" charset="-122"/>
              </a:rPr>
              <a:t>を示している</a:t>
            </a:r>
            <a:endParaRPr lang="en-US" altLang="ja-JP" sz="2800" b="1" dirty="0">
              <a:latin typeface="KaiTi" panose="02010609060101010101" pitchFamily="49" charset="-122"/>
              <a:ea typeface="KaiTi" panose="02010609060101010101" pitchFamily="49" charset="-122"/>
            </a:endParaRPr>
          </a:p>
          <a:p>
            <a:pPr marL="0" indent="0">
              <a:buNone/>
            </a:pPr>
            <a:r>
              <a:rPr lang="ja-JP" altLang="en-US" sz="2800" b="1" dirty="0">
                <a:latin typeface="KaiTi" panose="02010609060101010101" pitchFamily="49" charset="-122"/>
                <a:ea typeface="KaiTi" panose="02010609060101010101" pitchFamily="49" charset="-122"/>
              </a:rPr>
              <a:t>①アルファベットに関わる</a:t>
            </a:r>
            <a:r>
              <a:rPr lang="ja-JP" altLang="en-US" sz="2800" b="1" dirty="0">
                <a:solidFill>
                  <a:srgbClr val="FFFF00"/>
                </a:solidFill>
                <a:latin typeface="KaiTi" panose="02010609060101010101" pitchFamily="49" charset="-122"/>
                <a:ea typeface="KaiTi" panose="02010609060101010101" pitchFamily="49" charset="-122"/>
              </a:rPr>
              <a:t>文字認識</a:t>
            </a:r>
            <a:r>
              <a:rPr lang="ja-JP" altLang="en-US" sz="2800" b="1" dirty="0">
                <a:latin typeface="KaiTi" panose="02010609060101010101" pitchFamily="49" charset="-122"/>
                <a:ea typeface="KaiTi" panose="02010609060101010101" pitchFamily="49" charset="-122"/>
              </a:rPr>
              <a:t>や</a:t>
            </a:r>
            <a:r>
              <a:rPr lang="ja-JP" altLang="en-US" sz="2800" b="1" dirty="0">
                <a:solidFill>
                  <a:srgbClr val="FFFF00"/>
                </a:solidFill>
                <a:latin typeface="KaiTi" panose="02010609060101010101" pitchFamily="49" charset="-122"/>
                <a:ea typeface="KaiTi" panose="02010609060101010101" pitchFamily="49" charset="-122"/>
              </a:rPr>
              <a:t>文字学習</a:t>
            </a:r>
            <a:r>
              <a:rPr lang="ja-JP" altLang="en-US" sz="2800" b="1" dirty="0">
                <a:latin typeface="KaiTi" panose="02010609060101010101" pitchFamily="49" charset="-122"/>
                <a:ea typeface="KaiTi" panose="02010609060101010101" pitchFamily="49" charset="-122"/>
              </a:rPr>
              <a:t>の</a:t>
            </a:r>
            <a:r>
              <a:rPr lang="ja-JP" altLang="en-US" sz="2800" b="1" dirty="0">
                <a:solidFill>
                  <a:srgbClr val="FFFF00"/>
                </a:solidFill>
                <a:latin typeface="KaiTi" panose="02010609060101010101" pitchFamily="49" charset="-122"/>
                <a:ea typeface="KaiTi" panose="02010609060101010101" pitchFamily="49" charset="-122"/>
              </a:rPr>
              <a:t>到達度が</a:t>
            </a:r>
            <a:r>
              <a:rPr lang="en-US" altLang="ja-JP" sz="2800" b="1" dirty="0">
                <a:solidFill>
                  <a:srgbClr val="FFFF00"/>
                </a:solidFill>
                <a:latin typeface="KaiTi" panose="02010609060101010101" pitchFamily="49" charset="-122"/>
                <a:ea typeface="KaiTi" panose="02010609060101010101" pitchFamily="49" charset="-122"/>
              </a:rPr>
              <a:t>95</a:t>
            </a:r>
            <a:r>
              <a:rPr lang="ja-JP" altLang="en-US" sz="2800" b="1" dirty="0">
                <a:solidFill>
                  <a:srgbClr val="FFFF00"/>
                </a:solidFill>
                <a:latin typeface="KaiTi" panose="02010609060101010101" pitchFamily="49" charset="-122"/>
                <a:ea typeface="KaiTi" panose="02010609060101010101" pitchFamily="49" charset="-122"/>
              </a:rPr>
              <a:t>％</a:t>
            </a:r>
            <a:r>
              <a:rPr lang="ja-JP" altLang="en-US" sz="2800" b="1" dirty="0">
                <a:latin typeface="KaiTi" panose="02010609060101010101" pitchFamily="49" charset="-122"/>
                <a:ea typeface="KaiTi" panose="02010609060101010101" pitchFamily="49" charset="-122"/>
              </a:rPr>
              <a:t>を上回る</a:t>
            </a:r>
            <a:endParaRPr lang="en-US" altLang="ja-JP" sz="2800" b="1" dirty="0">
              <a:latin typeface="KaiTi" panose="02010609060101010101" pitchFamily="49" charset="-122"/>
              <a:ea typeface="KaiTi" panose="02010609060101010101" pitchFamily="49" charset="-122"/>
            </a:endParaRPr>
          </a:p>
          <a:p>
            <a:pPr marL="0" indent="0">
              <a:buNone/>
            </a:pPr>
            <a:endParaRPr kumimoji="1" lang="en-US" altLang="ja-JP" sz="2800" b="1" dirty="0">
              <a:latin typeface="KaiTi" panose="02010609060101010101" pitchFamily="49" charset="-122"/>
              <a:ea typeface="KaiTi" panose="02010609060101010101" pitchFamily="49" charset="-122"/>
            </a:endParaRPr>
          </a:p>
          <a:p>
            <a:pPr marL="0" indent="0">
              <a:buNone/>
            </a:pPr>
            <a:r>
              <a:rPr kumimoji="1" lang="ja-JP" altLang="en-US" sz="2800" b="1" dirty="0">
                <a:latin typeface="KaiTi" panose="02010609060101010101" pitchFamily="49" charset="-122"/>
                <a:ea typeface="KaiTi" panose="02010609060101010101" pitchFamily="49" charset="-122"/>
              </a:rPr>
              <a:t>②文字から単語レベルの認識も同様に、</a:t>
            </a:r>
            <a:r>
              <a:rPr kumimoji="1" lang="ja-JP" altLang="en-US" sz="2800" b="1" dirty="0">
                <a:solidFill>
                  <a:srgbClr val="FFFF00"/>
                </a:solidFill>
                <a:latin typeface="KaiTi" panose="02010609060101010101" pitchFamily="49" charset="-122"/>
                <a:ea typeface="KaiTi" panose="02010609060101010101" pitchFamily="49" charset="-122"/>
              </a:rPr>
              <a:t>高い認識率</a:t>
            </a:r>
            <a:r>
              <a:rPr kumimoji="1" lang="ja-JP" altLang="en-US" sz="2800" b="1" dirty="0">
                <a:latin typeface="KaiTi" panose="02010609060101010101" pitchFamily="49" charset="-122"/>
                <a:ea typeface="KaiTi" panose="02010609060101010101" pitchFamily="49" charset="-122"/>
              </a:rPr>
              <a:t>が示された</a:t>
            </a:r>
            <a:endParaRPr kumimoji="1" lang="en-US" altLang="ja-JP" sz="2800" b="1" dirty="0">
              <a:latin typeface="KaiTi" panose="02010609060101010101" pitchFamily="49" charset="-122"/>
              <a:ea typeface="KaiTi" panose="02010609060101010101" pitchFamily="49" charset="-122"/>
            </a:endParaRPr>
          </a:p>
          <a:p>
            <a:pPr marL="0" indent="0">
              <a:buNone/>
            </a:pPr>
            <a:endParaRPr kumimoji="1" lang="en-US" altLang="ja-JP" sz="2800" b="1" dirty="0">
              <a:latin typeface="KaiTi" panose="02010609060101010101" pitchFamily="49" charset="-122"/>
              <a:ea typeface="KaiTi" panose="02010609060101010101" pitchFamily="49" charset="-122"/>
            </a:endParaRPr>
          </a:p>
          <a:p>
            <a:pPr marL="0" indent="0">
              <a:buNone/>
            </a:pPr>
            <a:r>
              <a:rPr lang="ja-JP" altLang="en-US" sz="2800" b="1" dirty="0">
                <a:latin typeface="KaiTi" panose="02010609060101010101" pitchFamily="49" charset="-122"/>
                <a:ea typeface="KaiTi" panose="02010609060101010101" pitchFamily="49" charset="-122"/>
              </a:rPr>
              <a:t>→ほとんどの生徒が</a:t>
            </a:r>
            <a:r>
              <a:rPr lang="ja-JP" altLang="en-US" sz="2800" b="1" dirty="0">
                <a:solidFill>
                  <a:srgbClr val="FF0000"/>
                </a:solidFill>
                <a:latin typeface="KaiTi" panose="02010609060101010101" pitchFamily="49" charset="-122"/>
                <a:ea typeface="KaiTi" panose="02010609060101010101" pitchFamily="49" charset="-122"/>
              </a:rPr>
              <a:t>アルファベットを用いた学習に適応</a:t>
            </a:r>
            <a:r>
              <a:rPr lang="ja-JP" altLang="en-US" sz="2800" b="1" dirty="0">
                <a:latin typeface="KaiTi" panose="02010609060101010101" pitchFamily="49" charset="-122"/>
                <a:ea typeface="KaiTi" panose="02010609060101010101" pitchFamily="49" charset="-122"/>
              </a:rPr>
              <a:t>し、成果を上げている</a:t>
            </a:r>
            <a:endParaRPr lang="en-US" altLang="ja-JP" sz="2800" b="1" dirty="0">
              <a:latin typeface="KaiTi" panose="02010609060101010101" pitchFamily="49" charset="-122"/>
              <a:ea typeface="KaiTi" panose="02010609060101010101" pitchFamily="49" charset="-122"/>
            </a:endParaRPr>
          </a:p>
          <a:p>
            <a:pPr marL="0" indent="0">
              <a:buNone/>
            </a:pPr>
            <a:endParaRPr lang="en-US" altLang="ja-JP" sz="2800" b="1" dirty="0">
              <a:latin typeface="KaiTi" panose="02010609060101010101" pitchFamily="49" charset="-122"/>
              <a:ea typeface="KaiTi" panose="02010609060101010101" pitchFamily="49" charset="-122"/>
            </a:endParaRPr>
          </a:p>
          <a:p>
            <a:pPr marL="0" indent="0">
              <a:buNone/>
            </a:pPr>
            <a:endParaRPr kumimoji="1" lang="ja-JP" altLang="en-US" dirty="0"/>
          </a:p>
        </p:txBody>
      </p:sp>
    </p:spTree>
    <p:extLst>
      <p:ext uri="{BB962C8B-B14F-4D97-AF65-F5344CB8AC3E}">
        <p14:creationId xmlns:p14="http://schemas.microsoft.com/office/powerpoint/2010/main" val="635039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kumimoji="1" lang="ja-JP" altLang="en-US" sz="3600" dirty="0">
                <a:latin typeface="KaiTi" panose="02010609060101010101" pitchFamily="49" charset="-122"/>
                <a:ea typeface="KaiTi" panose="02010609060101010101" pitchFamily="49" charset="-122"/>
              </a:rPr>
              <a:t>１．中国における小学校の英語教育について</a:t>
            </a:r>
            <a:br>
              <a:rPr kumimoji="1" lang="en-US" altLang="ja-JP" sz="3600" dirty="0">
                <a:latin typeface="KaiTi" panose="02010609060101010101" pitchFamily="49" charset="-122"/>
                <a:ea typeface="KaiTi" panose="02010609060101010101" pitchFamily="49" charset="-122"/>
              </a:rPr>
            </a:br>
            <a:r>
              <a:rPr lang="en-US" altLang="ja-JP"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中国の小学校英語の特徴</a:t>
            </a:r>
            <a:r>
              <a:rPr lang="en-US" altLang="ja-JP" sz="3600" dirty="0">
                <a:latin typeface="KaiTi" panose="02010609060101010101" pitchFamily="49" charset="-122"/>
                <a:ea typeface="KaiTi" panose="02010609060101010101" pitchFamily="49" charset="-122"/>
              </a:rPr>
              <a:t>―</a:t>
            </a:r>
            <a:endParaRPr kumimoji="1" lang="ja-JP" altLang="en-US" sz="3600" dirty="0">
              <a:latin typeface="KaiTi" panose="02010609060101010101" pitchFamily="49" charset="-122"/>
              <a:ea typeface="KaiTi" panose="02010609060101010101" pitchFamily="49" charset="-122"/>
            </a:endParaRPr>
          </a:p>
        </p:txBody>
      </p:sp>
      <p:sp>
        <p:nvSpPr>
          <p:cNvPr id="3" name="コンテンツ プレースホルダー 2">
            <a:extLst>
              <a:ext uri="{FF2B5EF4-FFF2-40B4-BE49-F238E27FC236}">
                <a16:creationId xmlns:a16="http://schemas.microsoft.com/office/drawing/2014/main" id="{48FAE864-F04A-F620-3A37-81DBDFC872EE}"/>
              </a:ext>
            </a:extLst>
          </p:cNvPr>
          <p:cNvSpPr>
            <a:spLocks noGrp="1"/>
          </p:cNvSpPr>
          <p:nvPr>
            <p:ph idx="1"/>
          </p:nvPr>
        </p:nvSpPr>
        <p:spPr>
          <a:xfrm>
            <a:off x="913795" y="1326322"/>
            <a:ext cx="10353762" cy="4982012"/>
          </a:xfrm>
        </p:spPr>
        <p:txBody>
          <a:bodyPr>
            <a:normAutofit fontScale="85000" lnSpcReduction="20000"/>
          </a:bodyPr>
          <a:lstStyle/>
          <a:p>
            <a:pPr marL="0" indent="0">
              <a:buNone/>
            </a:pPr>
            <a:r>
              <a:rPr lang="ja-JP" altLang="en-US" sz="2800" b="1" dirty="0">
                <a:latin typeface="KaiTi" panose="02010609060101010101" pitchFamily="49" charset="-122"/>
                <a:ea typeface="KaiTi" panose="02010609060101010101" pitchFamily="49" charset="-122"/>
              </a:rPr>
              <a:t>①「英語で○○することができる」という</a:t>
            </a:r>
            <a:r>
              <a:rPr lang="ja-JP" altLang="en-US" sz="2800" b="1" dirty="0">
                <a:solidFill>
                  <a:srgbClr val="FF0000"/>
                </a:solidFill>
                <a:latin typeface="KaiTi" panose="02010609060101010101" pitchFamily="49" charset="-122"/>
                <a:ea typeface="KaiTi" panose="02010609060101010101" pitchFamily="49" charset="-122"/>
              </a:rPr>
              <a:t>英語運用能力が極めて高い</a:t>
            </a:r>
            <a:endParaRPr lang="en-US" altLang="ja-JP" sz="2800" b="1" dirty="0">
              <a:solidFill>
                <a:srgbClr val="FF0000"/>
              </a:solidFill>
              <a:latin typeface="KaiTi" panose="02010609060101010101" pitchFamily="49" charset="-122"/>
              <a:ea typeface="KaiTi" panose="02010609060101010101" pitchFamily="49" charset="-122"/>
            </a:endParaRPr>
          </a:p>
          <a:p>
            <a:pPr marL="0" indent="0">
              <a:buNone/>
            </a:pPr>
            <a:r>
              <a:rPr kumimoji="1" lang="ja-JP" altLang="en-US" sz="2800" b="1" dirty="0">
                <a:latin typeface="KaiTi" panose="02010609060101010101" pitchFamily="49" charset="-122"/>
                <a:ea typeface="KaiTi" panose="02010609060101010101" pitchFamily="49" charset="-122"/>
              </a:rPr>
              <a:t>→英語運用能力に関わる要因や意識が学習をコントロールしている</a:t>
            </a:r>
            <a:endParaRPr kumimoji="1" lang="en-US" altLang="ja-JP" sz="2800" b="1" dirty="0">
              <a:latin typeface="KaiTi" panose="02010609060101010101" pitchFamily="49" charset="-122"/>
              <a:ea typeface="KaiTi" panose="02010609060101010101" pitchFamily="49" charset="-122"/>
            </a:endParaRPr>
          </a:p>
          <a:p>
            <a:pPr marL="0" indent="0">
              <a:buNone/>
            </a:pPr>
            <a:endParaRPr kumimoji="1" lang="en-US" altLang="ja-JP" sz="2800" b="1" dirty="0">
              <a:latin typeface="KaiTi" panose="02010609060101010101" pitchFamily="49" charset="-122"/>
              <a:ea typeface="KaiTi" panose="02010609060101010101" pitchFamily="49" charset="-122"/>
            </a:endParaRPr>
          </a:p>
          <a:p>
            <a:pPr marL="0" indent="0">
              <a:buNone/>
            </a:pPr>
            <a:r>
              <a:rPr kumimoji="1" lang="ja-JP" altLang="en-US" sz="2800" b="1" dirty="0">
                <a:latin typeface="KaiTi" panose="02010609060101010101" pitchFamily="49" charset="-122"/>
                <a:ea typeface="KaiTi" panose="02010609060101010101" pitchFamily="49" charset="-122"/>
              </a:rPr>
              <a:t>②アルファベットの認識に関わる能力、特に</a:t>
            </a:r>
            <a:r>
              <a:rPr kumimoji="1" lang="ja-JP" altLang="en-US" sz="2800" b="1" dirty="0">
                <a:solidFill>
                  <a:srgbClr val="FF0000"/>
                </a:solidFill>
                <a:latin typeface="KaiTi" panose="02010609060101010101" pitchFamily="49" charset="-122"/>
                <a:ea typeface="KaiTi" panose="02010609060101010101" pitchFamily="49" charset="-122"/>
              </a:rPr>
              <a:t>単語認識能力が高い</a:t>
            </a:r>
            <a:endParaRPr kumimoji="1" lang="en-US" altLang="ja-JP" sz="2800" b="1" dirty="0">
              <a:solidFill>
                <a:srgbClr val="FF0000"/>
              </a:solidFill>
              <a:latin typeface="KaiTi" panose="02010609060101010101" pitchFamily="49" charset="-122"/>
              <a:ea typeface="KaiTi" panose="02010609060101010101" pitchFamily="49" charset="-122"/>
            </a:endParaRPr>
          </a:p>
          <a:p>
            <a:pPr marL="0" indent="0">
              <a:buNone/>
            </a:pPr>
            <a:endParaRPr lang="en-US" altLang="ja-JP" sz="2800" b="1" dirty="0">
              <a:latin typeface="KaiTi" panose="02010609060101010101" pitchFamily="49" charset="-122"/>
              <a:ea typeface="KaiTi" panose="02010609060101010101" pitchFamily="49" charset="-122"/>
            </a:endParaRPr>
          </a:p>
          <a:p>
            <a:pPr marL="0" indent="0">
              <a:buNone/>
            </a:pPr>
            <a:r>
              <a:rPr lang="ja-JP" altLang="en-US" sz="2800" b="1" dirty="0">
                <a:latin typeface="KaiTi" panose="02010609060101010101" pitchFamily="49" charset="-122"/>
                <a:ea typeface="KaiTi" panose="02010609060101010101" pitchFamily="49" charset="-122"/>
              </a:rPr>
              <a:t>③リスニング力に加えて、アルファベット認識力が英語運用能力を支える柱として形成されている可能性がある</a:t>
            </a:r>
            <a:endParaRPr lang="en-US" altLang="ja-JP" sz="2800" b="1" dirty="0">
              <a:latin typeface="KaiTi" panose="02010609060101010101" pitchFamily="49" charset="-122"/>
              <a:ea typeface="KaiTi" panose="02010609060101010101" pitchFamily="49" charset="-122"/>
            </a:endParaRPr>
          </a:p>
          <a:p>
            <a:pPr marL="0" indent="0">
              <a:buNone/>
            </a:pPr>
            <a:endParaRPr lang="en-US" altLang="ja-JP" sz="2800" b="1" dirty="0">
              <a:latin typeface="KaiTi" panose="02010609060101010101" pitchFamily="49" charset="-122"/>
              <a:ea typeface="KaiTi" panose="02010609060101010101" pitchFamily="49" charset="-122"/>
            </a:endParaRPr>
          </a:p>
          <a:p>
            <a:pPr marL="0" indent="0">
              <a:buNone/>
            </a:pPr>
            <a:r>
              <a:rPr lang="ja-JP" altLang="en-US" sz="2800" b="1" dirty="0">
                <a:latin typeface="KaiTi" panose="02010609060101010101" pitchFamily="49" charset="-122"/>
                <a:ea typeface="KaiTi" panose="02010609060101010101" pitchFamily="49" charset="-122"/>
              </a:rPr>
              <a:t>④小学校英語教育＝小・中・高</a:t>
            </a:r>
            <a:r>
              <a:rPr lang="en-US" altLang="ja-JP" sz="2800" b="1" dirty="0">
                <a:latin typeface="KaiTi" panose="02010609060101010101" pitchFamily="49" charset="-122"/>
                <a:ea typeface="KaiTi" panose="02010609060101010101" pitchFamily="49" charset="-122"/>
              </a:rPr>
              <a:t>12</a:t>
            </a:r>
            <a:r>
              <a:rPr lang="ja-JP" altLang="en-US" sz="2800" b="1" dirty="0">
                <a:latin typeface="KaiTi" panose="02010609060101010101" pitchFamily="49" charset="-122"/>
                <a:ea typeface="KaiTi" panose="02010609060101010101" pitchFamily="49" charset="-122"/>
              </a:rPr>
              <a:t>年間の一貫教育として位置づけられる</a:t>
            </a:r>
            <a:endParaRPr lang="en-US" altLang="ja-JP" sz="2800" b="1" dirty="0">
              <a:latin typeface="KaiTi" panose="02010609060101010101" pitchFamily="49" charset="-122"/>
              <a:ea typeface="KaiTi" panose="02010609060101010101" pitchFamily="49" charset="-122"/>
            </a:endParaRPr>
          </a:p>
          <a:p>
            <a:pPr marL="0" indent="0">
              <a:buNone/>
            </a:pPr>
            <a:r>
              <a:rPr lang="ja-JP" altLang="en-US" sz="2800" b="1" dirty="0">
                <a:latin typeface="KaiTi" panose="02010609060101010101" pitchFamily="49" charset="-122"/>
                <a:ea typeface="KaiTi" panose="02010609060101010101" pitchFamily="49" charset="-122"/>
              </a:rPr>
              <a:t>→「初歩的なコミュニケーション技能を身に付ける」ことが教育目標</a:t>
            </a:r>
            <a:endParaRPr lang="en-US" altLang="ja-JP" sz="2800" b="1" dirty="0">
              <a:latin typeface="KaiTi" panose="02010609060101010101" pitchFamily="49" charset="-122"/>
              <a:ea typeface="KaiTi" panose="02010609060101010101" pitchFamily="49" charset="-122"/>
            </a:endParaRPr>
          </a:p>
          <a:p>
            <a:pPr marL="0" indent="0">
              <a:buNone/>
            </a:pPr>
            <a:endParaRPr kumimoji="1" lang="ja-JP" altLang="en-US" dirty="0"/>
          </a:p>
        </p:txBody>
      </p:sp>
    </p:spTree>
    <p:extLst>
      <p:ext uri="{BB962C8B-B14F-4D97-AF65-F5344CB8AC3E}">
        <p14:creationId xmlns:p14="http://schemas.microsoft.com/office/powerpoint/2010/main" val="779313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E569D-A72A-5390-E1BE-D97C329472A5}"/>
              </a:ext>
            </a:extLst>
          </p:cNvPr>
          <p:cNvSpPr>
            <a:spLocks noGrp="1"/>
          </p:cNvSpPr>
          <p:nvPr>
            <p:ph type="title"/>
          </p:nvPr>
        </p:nvSpPr>
        <p:spPr>
          <a:xfrm>
            <a:off x="547897" y="1191802"/>
            <a:ext cx="11096205" cy="5369103"/>
          </a:xfrm>
        </p:spPr>
        <p:txBody>
          <a:bodyPr>
            <a:normAutofit/>
          </a:bodyPr>
          <a:lstStyle/>
          <a:p>
            <a:pPr algn="l"/>
            <a:r>
              <a:rPr kumimoji="1" lang="ja-JP" altLang="en-US" sz="3600" dirty="0">
                <a:latin typeface="KaiTi" panose="02010609060101010101" pitchFamily="49" charset="-122"/>
                <a:ea typeface="KaiTi" panose="02010609060101010101" pitchFamily="49" charset="-122"/>
              </a:rPr>
              <a:t>１．日本における小学校の英語教育について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latin typeface="KaiTi" panose="02010609060101010101" pitchFamily="49" charset="-122"/>
                <a:ea typeface="KaiTi" panose="02010609060101010101" pitchFamily="49" charset="-122"/>
              </a:rPr>
              <a:t>２</a:t>
            </a:r>
            <a:r>
              <a:rPr kumimoji="1" lang="ja-JP" altLang="en-US" sz="3600" dirty="0">
                <a:latin typeface="KaiTi" panose="02010609060101010101" pitchFamily="49" charset="-122"/>
                <a:ea typeface="KaiTi" panose="02010609060101010101" pitchFamily="49" charset="-122"/>
              </a:rPr>
              <a:t>．中国における小学校の英語教育について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solidFill>
                  <a:srgbClr val="FFFF00"/>
                </a:solidFill>
                <a:latin typeface="KaiTi" panose="02010609060101010101" pitchFamily="49" charset="-122"/>
                <a:ea typeface="KaiTi" panose="02010609060101010101" pitchFamily="49" charset="-122"/>
              </a:rPr>
              <a:t>３</a:t>
            </a:r>
            <a:r>
              <a:rPr kumimoji="1" lang="ja-JP" altLang="en-US" sz="3600" dirty="0">
                <a:solidFill>
                  <a:srgbClr val="FFFF00"/>
                </a:solidFill>
                <a:latin typeface="KaiTi" panose="02010609060101010101" pitchFamily="49" charset="-122"/>
                <a:ea typeface="KaiTi" panose="02010609060101010101" pitchFamily="49" charset="-122"/>
              </a:rPr>
              <a:t>．台湾における小学校の英語教育について</a:t>
            </a:r>
            <a:br>
              <a:rPr kumimoji="1" lang="en-US" altLang="ja-JP" sz="3600" dirty="0">
                <a:solidFill>
                  <a:srgbClr val="FFFF00"/>
                </a:solidFill>
                <a:latin typeface="KaiTi" panose="02010609060101010101" pitchFamily="49" charset="-122"/>
                <a:ea typeface="KaiTi" panose="02010609060101010101" pitchFamily="49" charset="-122"/>
              </a:rPr>
            </a:br>
            <a:br>
              <a:rPr kumimoji="1" lang="en-US" altLang="ja-JP" sz="3600" dirty="0">
                <a:solidFill>
                  <a:srgbClr val="FFFF00"/>
                </a:solidFill>
                <a:latin typeface="KaiTi" panose="02010609060101010101" pitchFamily="49" charset="-122"/>
                <a:ea typeface="KaiTi" panose="02010609060101010101" pitchFamily="49" charset="-122"/>
              </a:rPr>
            </a:br>
            <a:r>
              <a:rPr lang="ja-JP" altLang="en-US" sz="3600" dirty="0">
                <a:latin typeface="KaiTi" panose="02010609060101010101" pitchFamily="49" charset="-122"/>
                <a:ea typeface="KaiTi" panose="02010609060101010101" pitchFamily="49" charset="-122"/>
              </a:rPr>
              <a:t>４</a:t>
            </a:r>
            <a:r>
              <a:rPr kumimoji="1" lang="ja-JP" altLang="en-US" sz="3600" dirty="0">
                <a:latin typeface="KaiTi" panose="02010609060101010101" pitchFamily="49" charset="-122"/>
                <a:ea typeface="KaiTi" panose="02010609060101010101" pitchFamily="49" charset="-122"/>
              </a:rPr>
              <a:t>．中国・台湾と日本の小学校英語教育を比較して</a:t>
            </a:r>
            <a:br>
              <a:rPr kumimoji="1" lang="en-US" altLang="ja-JP" sz="3600" dirty="0">
                <a:solidFill>
                  <a:srgbClr val="FFFF00"/>
                </a:solidFill>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kumimoji="1" lang="ja-JP" altLang="en-US" sz="3600" dirty="0">
                <a:latin typeface="KaiTi" panose="02010609060101010101" pitchFamily="49" charset="-122"/>
                <a:ea typeface="KaiTi" panose="02010609060101010101" pitchFamily="49" charset="-122"/>
              </a:rPr>
              <a:t>５．日本型英語教育を築くために</a:t>
            </a:r>
          </a:p>
        </p:txBody>
      </p:sp>
      <p:sp>
        <p:nvSpPr>
          <p:cNvPr id="4" name="テキスト ボックス 3">
            <a:extLst>
              <a:ext uri="{FF2B5EF4-FFF2-40B4-BE49-F238E27FC236}">
                <a16:creationId xmlns:a16="http://schemas.microsoft.com/office/drawing/2014/main" id="{2532FA69-FE40-014A-0BA8-EBEBEB9491EE}"/>
              </a:ext>
            </a:extLst>
          </p:cNvPr>
          <p:cNvSpPr txBox="1"/>
          <p:nvPr/>
        </p:nvSpPr>
        <p:spPr>
          <a:xfrm>
            <a:off x="547897" y="483916"/>
            <a:ext cx="3811711" cy="707886"/>
          </a:xfrm>
          <a:prstGeom prst="rect">
            <a:avLst/>
          </a:prstGeom>
          <a:noFill/>
        </p:spPr>
        <p:txBody>
          <a:bodyPr wrap="square" rtlCol="0">
            <a:spAutoFit/>
          </a:bodyPr>
          <a:lstStyle/>
          <a:p>
            <a:r>
              <a:rPr kumimoji="1" lang="ja-JP" altLang="en-US" sz="4000" b="1" dirty="0">
                <a:latin typeface="KaiTi" panose="02010609060101010101" pitchFamily="49" charset="-122"/>
                <a:ea typeface="KaiTi" panose="02010609060101010101" pitchFamily="49" charset="-122"/>
              </a:rPr>
              <a:t>～説明の手順～</a:t>
            </a:r>
          </a:p>
        </p:txBody>
      </p:sp>
    </p:spTree>
    <p:extLst>
      <p:ext uri="{BB962C8B-B14F-4D97-AF65-F5344CB8AC3E}">
        <p14:creationId xmlns:p14="http://schemas.microsoft.com/office/powerpoint/2010/main" val="1015856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kumimoji="1" lang="ja-JP" altLang="en-US" sz="3600" dirty="0">
                <a:latin typeface="KaiTi" panose="02010609060101010101" pitchFamily="49" charset="-122"/>
                <a:ea typeface="KaiTi" panose="02010609060101010101" pitchFamily="49" charset="-122"/>
              </a:rPr>
              <a:t>１．</a:t>
            </a:r>
            <a:r>
              <a:rPr lang="ja-JP" altLang="en-US" sz="3600" dirty="0">
                <a:latin typeface="KaiTi" panose="02010609060101010101" pitchFamily="49" charset="-122"/>
                <a:ea typeface="KaiTi" panose="02010609060101010101" pitchFamily="49" charset="-122"/>
              </a:rPr>
              <a:t>台湾</a:t>
            </a:r>
            <a:r>
              <a:rPr kumimoji="1" lang="ja-JP" altLang="en-US" sz="3600" dirty="0">
                <a:latin typeface="KaiTi" panose="02010609060101010101" pitchFamily="49" charset="-122"/>
                <a:ea typeface="KaiTi" panose="02010609060101010101" pitchFamily="49" charset="-122"/>
              </a:rPr>
              <a:t>における小学校の英語教育について</a:t>
            </a:r>
            <a:br>
              <a:rPr kumimoji="1" lang="en-US" altLang="ja-JP" sz="3600" dirty="0">
                <a:latin typeface="KaiTi" panose="02010609060101010101" pitchFamily="49" charset="-122"/>
                <a:ea typeface="KaiTi" panose="02010609060101010101" pitchFamily="49" charset="-122"/>
              </a:rPr>
            </a:br>
            <a:r>
              <a:rPr lang="en-US" altLang="ja-JP"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現状</a:t>
            </a:r>
            <a:r>
              <a:rPr lang="en-US" altLang="ja-JP" sz="3600" dirty="0">
                <a:latin typeface="KaiTi" panose="02010609060101010101" pitchFamily="49" charset="-122"/>
                <a:ea typeface="KaiTi" panose="02010609060101010101" pitchFamily="49" charset="-122"/>
              </a:rPr>
              <a:t>―</a:t>
            </a:r>
            <a:endParaRPr kumimoji="1" lang="ja-JP" altLang="en-US" sz="3600" dirty="0">
              <a:latin typeface="KaiTi" panose="02010609060101010101" pitchFamily="49" charset="-122"/>
              <a:ea typeface="KaiTi" panose="02010609060101010101" pitchFamily="49" charset="-122"/>
            </a:endParaRPr>
          </a:p>
        </p:txBody>
      </p:sp>
      <p:sp>
        <p:nvSpPr>
          <p:cNvPr id="3" name="コンテンツ プレースホルダー 2">
            <a:extLst>
              <a:ext uri="{FF2B5EF4-FFF2-40B4-BE49-F238E27FC236}">
                <a16:creationId xmlns:a16="http://schemas.microsoft.com/office/drawing/2014/main" id="{48FAE864-F04A-F620-3A37-81DBDFC872EE}"/>
              </a:ext>
            </a:extLst>
          </p:cNvPr>
          <p:cNvSpPr>
            <a:spLocks noGrp="1"/>
          </p:cNvSpPr>
          <p:nvPr>
            <p:ph idx="1"/>
          </p:nvPr>
        </p:nvSpPr>
        <p:spPr>
          <a:xfrm>
            <a:off x="913795" y="1326321"/>
            <a:ext cx="10353762" cy="5228591"/>
          </a:xfrm>
        </p:spPr>
        <p:txBody>
          <a:bodyPr>
            <a:normAutofit/>
          </a:bodyPr>
          <a:lstStyle/>
          <a:p>
            <a:pPr marL="0" indent="0">
              <a:buNone/>
            </a:pPr>
            <a:r>
              <a:rPr kumimoji="1" lang="ja-JP" altLang="en-US" sz="2800" dirty="0">
                <a:latin typeface="KaiTi" panose="02010609060101010101" pitchFamily="49" charset="-122"/>
                <a:ea typeface="KaiTi" panose="02010609060101010101" pitchFamily="49" charset="-122"/>
              </a:rPr>
              <a:t>・英語学習の</a:t>
            </a:r>
            <a:r>
              <a:rPr kumimoji="1" lang="ja-JP" altLang="en-US" sz="2800" dirty="0">
                <a:solidFill>
                  <a:srgbClr val="FFFF00"/>
                </a:solidFill>
                <a:latin typeface="KaiTi" panose="02010609060101010101" pitchFamily="49" charset="-122"/>
                <a:ea typeface="KaiTi" panose="02010609060101010101" pitchFamily="49" charset="-122"/>
              </a:rPr>
              <a:t>低年齢化</a:t>
            </a:r>
            <a:r>
              <a:rPr kumimoji="1" lang="ja-JP" altLang="en-US" sz="2800" dirty="0">
                <a:latin typeface="KaiTi" panose="02010609060101010101" pitchFamily="49" charset="-122"/>
                <a:ea typeface="KaiTi" panose="02010609060101010101" pitchFamily="49" charset="-122"/>
              </a:rPr>
              <a:t>が進んでいる</a:t>
            </a:r>
            <a:endParaRPr kumimoji="1"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→放課後の英語塾通いが普通の風景になっている</a:t>
            </a:r>
            <a:endParaRPr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→幼稚園では英語を取り入れないと生徒が集まらない</a:t>
            </a:r>
            <a:endParaRPr lang="en-US" altLang="ja-JP" sz="2800" dirty="0">
              <a:latin typeface="KaiTi" panose="02010609060101010101" pitchFamily="49" charset="-122"/>
              <a:ea typeface="KaiTi" panose="02010609060101010101" pitchFamily="49" charset="-122"/>
            </a:endParaRPr>
          </a:p>
          <a:p>
            <a:pPr marL="0" indent="0">
              <a:buNone/>
            </a:pPr>
            <a:endParaRPr lang="en-US" altLang="ja-JP" sz="2800" dirty="0">
              <a:latin typeface="KaiTi" panose="02010609060101010101" pitchFamily="49" charset="-122"/>
              <a:ea typeface="KaiTi" panose="02010609060101010101" pitchFamily="49" charset="-122"/>
            </a:endParaRPr>
          </a:p>
          <a:p>
            <a:pPr marL="0" indent="0">
              <a:buNone/>
            </a:pPr>
            <a:r>
              <a:rPr kumimoji="1" lang="ja-JP" altLang="en-US" sz="2800" dirty="0">
                <a:latin typeface="KaiTi" panose="02010609060101010101" pitchFamily="49" charset="-122"/>
                <a:ea typeface="KaiTi" panose="02010609060101010101" pitchFamily="49" charset="-122"/>
              </a:rPr>
              <a:t>・政府が</a:t>
            </a:r>
            <a:r>
              <a:rPr kumimoji="1" lang="ja-JP" altLang="en-US" sz="2800" dirty="0">
                <a:solidFill>
                  <a:srgbClr val="FFFF00"/>
                </a:solidFill>
                <a:latin typeface="KaiTi" panose="02010609060101010101" pitchFamily="49" charset="-122"/>
                <a:ea typeface="KaiTi" panose="02010609060101010101" pitchFamily="49" charset="-122"/>
              </a:rPr>
              <a:t>国民の英語教育向上を奨励</a:t>
            </a:r>
            <a:r>
              <a:rPr kumimoji="1" lang="ja-JP" altLang="en-US" sz="2800" dirty="0">
                <a:latin typeface="KaiTi" panose="02010609060101010101" pitchFamily="49" charset="-122"/>
                <a:ea typeface="KaiTi" panose="02010609060101010101" pitchFamily="49" charset="-122"/>
              </a:rPr>
              <a:t>している</a:t>
            </a:r>
            <a:endParaRPr kumimoji="1"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→英語が国語や台湾語の学習時間を</a:t>
            </a:r>
            <a:r>
              <a:rPr lang="ja-JP" altLang="en-US" sz="2800" dirty="0">
                <a:solidFill>
                  <a:srgbClr val="FFFF00"/>
                </a:solidFill>
                <a:latin typeface="KaiTi" panose="02010609060101010101" pitchFamily="49" charset="-122"/>
                <a:ea typeface="KaiTi" panose="02010609060101010101" pitchFamily="49" charset="-122"/>
              </a:rPr>
              <a:t>上回っている</a:t>
            </a:r>
            <a:endParaRPr lang="en-US" altLang="ja-JP" sz="2800" dirty="0">
              <a:solidFill>
                <a:srgbClr val="FFFF00"/>
              </a:solidFill>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→次世代の学習能力全体に大きな</a:t>
            </a:r>
            <a:r>
              <a:rPr lang="ja-JP" altLang="en-US" sz="2800" dirty="0">
                <a:solidFill>
                  <a:srgbClr val="FFFF00"/>
                </a:solidFill>
                <a:latin typeface="KaiTi" panose="02010609060101010101" pitchFamily="49" charset="-122"/>
                <a:ea typeface="KaiTi" panose="02010609060101010101" pitchFamily="49" charset="-122"/>
              </a:rPr>
              <a:t>影響を与える</a:t>
            </a:r>
            <a:endParaRPr lang="en-US" altLang="ja-JP" sz="2800" dirty="0">
              <a:solidFill>
                <a:srgbClr val="FFFF00"/>
              </a:solidFill>
              <a:latin typeface="KaiTi" panose="02010609060101010101" pitchFamily="49" charset="-122"/>
              <a:ea typeface="KaiTi" panose="02010609060101010101" pitchFamily="49" charset="-122"/>
            </a:endParaRPr>
          </a:p>
          <a:p>
            <a:pPr marL="0" indent="0">
              <a:buNone/>
            </a:pPr>
            <a:endParaRPr lang="en-US" altLang="ja-JP" sz="2800" dirty="0">
              <a:latin typeface="KaiTi" panose="02010609060101010101" pitchFamily="49" charset="-122"/>
              <a:ea typeface="KaiTi" panose="02010609060101010101" pitchFamily="49" charset="-122"/>
            </a:endParaRPr>
          </a:p>
          <a:p>
            <a:pPr marL="0" indent="0">
              <a:buNone/>
            </a:pPr>
            <a:endParaRPr kumimoji="1" lang="ja-JP" altLang="en-US" dirty="0"/>
          </a:p>
        </p:txBody>
      </p:sp>
    </p:spTree>
    <p:extLst>
      <p:ext uri="{BB962C8B-B14F-4D97-AF65-F5344CB8AC3E}">
        <p14:creationId xmlns:p14="http://schemas.microsoft.com/office/powerpoint/2010/main" val="418270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kumimoji="1" lang="ja-JP" altLang="en-US" sz="3600" dirty="0">
                <a:latin typeface="KaiTi" panose="02010609060101010101" pitchFamily="49" charset="-122"/>
                <a:ea typeface="KaiTi" panose="02010609060101010101" pitchFamily="49" charset="-122"/>
              </a:rPr>
              <a:t>１．</a:t>
            </a:r>
            <a:r>
              <a:rPr lang="ja-JP" altLang="en-US" sz="3600" dirty="0">
                <a:latin typeface="KaiTi" panose="02010609060101010101" pitchFamily="49" charset="-122"/>
                <a:ea typeface="KaiTi" panose="02010609060101010101" pitchFamily="49" charset="-122"/>
              </a:rPr>
              <a:t>台湾</a:t>
            </a:r>
            <a:r>
              <a:rPr kumimoji="1" lang="ja-JP" altLang="en-US" sz="3600" dirty="0">
                <a:latin typeface="KaiTi" panose="02010609060101010101" pitchFamily="49" charset="-122"/>
                <a:ea typeface="KaiTi" panose="02010609060101010101" pitchFamily="49" charset="-122"/>
              </a:rPr>
              <a:t>における小学校の英語教育について</a:t>
            </a:r>
            <a:br>
              <a:rPr kumimoji="1" lang="en-US" altLang="ja-JP" sz="3600" dirty="0">
                <a:latin typeface="KaiTi" panose="02010609060101010101" pitchFamily="49" charset="-122"/>
                <a:ea typeface="KaiTi" panose="02010609060101010101" pitchFamily="49" charset="-122"/>
              </a:rPr>
            </a:br>
            <a:r>
              <a:rPr lang="en-US" altLang="ja-JP"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教育現場の実態</a:t>
            </a:r>
            <a:r>
              <a:rPr lang="en-US" altLang="ja-JP" sz="3600" dirty="0">
                <a:latin typeface="KaiTi" panose="02010609060101010101" pitchFamily="49" charset="-122"/>
                <a:ea typeface="KaiTi" panose="02010609060101010101" pitchFamily="49" charset="-122"/>
              </a:rPr>
              <a:t>―</a:t>
            </a:r>
            <a:endParaRPr kumimoji="1" lang="ja-JP" altLang="en-US" sz="3600" dirty="0">
              <a:latin typeface="KaiTi" panose="02010609060101010101" pitchFamily="49" charset="-122"/>
              <a:ea typeface="KaiTi" panose="02010609060101010101" pitchFamily="49" charset="-122"/>
            </a:endParaRPr>
          </a:p>
        </p:txBody>
      </p:sp>
      <p:sp>
        <p:nvSpPr>
          <p:cNvPr id="3" name="コンテンツ プレースホルダー 2">
            <a:extLst>
              <a:ext uri="{FF2B5EF4-FFF2-40B4-BE49-F238E27FC236}">
                <a16:creationId xmlns:a16="http://schemas.microsoft.com/office/drawing/2014/main" id="{48FAE864-F04A-F620-3A37-81DBDFC872EE}"/>
              </a:ext>
            </a:extLst>
          </p:cNvPr>
          <p:cNvSpPr>
            <a:spLocks noGrp="1"/>
          </p:cNvSpPr>
          <p:nvPr>
            <p:ph idx="1"/>
          </p:nvPr>
        </p:nvSpPr>
        <p:spPr>
          <a:xfrm>
            <a:off x="913795" y="1326321"/>
            <a:ext cx="10353762" cy="5228591"/>
          </a:xfrm>
        </p:spPr>
        <p:txBody>
          <a:bodyPr>
            <a:normAutofit lnSpcReduction="10000"/>
          </a:bodyPr>
          <a:lstStyle/>
          <a:p>
            <a:pPr marL="0" indent="0">
              <a:buNone/>
            </a:pPr>
            <a:r>
              <a:rPr kumimoji="1" lang="ja-JP" altLang="en-US" sz="2800" dirty="0">
                <a:latin typeface="KaiTi" panose="02010609060101010101" pitchFamily="49" charset="-122"/>
                <a:ea typeface="KaiTi" panose="02010609060101010101" pitchFamily="49" charset="-122"/>
              </a:rPr>
              <a:t>・英語教育が正規教育課程に加わって以降、使われている教材は</a:t>
            </a:r>
            <a:r>
              <a:rPr kumimoji="1" lang="ja-JP" altLang="en-US" sz="2800" dirty="0">
                <a:solidFill>
                  <a:srgbClr val="FFFF00"/>
                </a:solidFill>
                <a:latin typeface="KaiTi" panose="02010609060101010101" pitchFamily="49" charset="-122"/>
                <a:ea typeface="KaiTi" panose="02010609060101010101" pitchFamily="49" charset="-122"/>
              </a:rPr>
              <a:t>市販の英米中心の児童英語教材</a:t>
            </a:r>
            <a:r>
              <a:rPr kumimoji="1" lang="ja-JP" altLang="en-US" sz="2800" dirty="0">
                <a:latin typeface="KaiTi" panose="02010609060101010101" pitchFamily="49" charset="-122"/>
                <a:ea typeface="KaiTi" panose="02010609060101010101" pitchFamily="49" charset="-122"/>
              </a:rPr>
              <a:t>である</a:t>
            </a:r>
            <a:endParaRPr kumimoji="1"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→専門家がガイドラインを作成し、台湾の社会を反映した、</a:t>
            </a:r>
            <a:r>
              <a:rPr lang="ja-JP" altLang="en-US" sz="2800" dirty="0">
                <a:solidFill>
                  <a:srgbClr val="FFFF00"/>
                </a:solidFill>
                <a:latin typeface="KaiTi" panose="02010609060101010101" pitchFamily="49" charset="-122"/>
                <a:ea typeface="KaiTi" panose="02010609060101010101" pitchFamily="49" charset="-122"/>
              </a:rPr>
              <a:t>小学校英語教育に相応しい教材</a:t>
            </a:r>
            <a:r>
              <a:rPr lang="ja-JP" altLang="en-US" sz="2800" dirty="0">
                <a:latin typeface="KaiTi" panose="02010609060101010101" pitchFamily="49" charset="-122"/>
                <a:ea typeface="KaiTi" panose="02010609060101010101" pitchFamily="49" charset="-122"/>
              </a:rPr>
              <a:t>を作る必要がある</a:t>
            </a:r>
            <a:endParaRPr lang="en-US" altLang="ja-JP" sz="2800" dirty="0">
              <a:latin typeface="KaiTi" panose="02010609060101010101" pitchFamily="49" charset="-122"/>
              <a:ea typeface="KaiTi" panose="02010609060101010101" pitchFamily="49" charset="-122"/>
            </a:endParaRPr>
          </a:p>
          <a:p>
            <a:pPr marL="0" indent="0">
              <a:buNone/>
            </a:pPr>
            <a:endParaRPr lang="en-US" altLang="ja-JP" sz="2800" dirty="0">
              <a:latin typeface="KaiTi" panose="02010609060101010101" pitchFamily="49" charset="-122"/>
              <a:ea typeface="KaiTi" panose="02010609060101010101" pitchFamily="49" charset="-122"/>
            </a:endParaRPr>
          </a:p>
          <a:p>
            <a:pPr marL="0" indent="0">
              <a:buNone/>
            </a:pPr>
            <a:r>
              <a:rPr kumimoji="1" lang="ja-JP" altLang="en-US" sz="2800" dirty="0">
                <a:latin typeface="KaiTi" panose="02010609060101010101" pitchFamily="49" charset="-122"/>
                <a:ea typeface="KaiTi" panose="02010609060101010101" pitchFamily="49" charset="-122"/>
              </a:rPr>
              <a:t>・教員の</a:t>
            </a:r>
            <a:r>
              <a:rPr kumimoji="1" lang="ja-JP" altLang="en-US" sz="2800" dirty="0">
                <a:solidFill>
                  <a:srgbClr val="FFFF00"/>
                </a:solidFill>
                <a:latin typeface="KaiTi" panose="02010609060101010101" pitchFamily="49" charset="-122"/>
                <a:ea typeface="KaiTi" panose="02010609060101010101" pitchFamily="49" charset="-122"/>
              </a:rPr>
              <a:t>発音能力</a:t>
            </a:r>
            <a:r>
              <a:rPr kumimoji="1" lang="ja-JP" altLang="en-US" sz="2800" dirty="0">
                <a:latin typeface="KaiTi" panose="02010609060101010101" pitchFamily="49" charset="-122"/>
                <a:ea typeface="KaiTi" panose="02010609060101010101" pitchFamily="49" charset="-122"/>
              </a:rPr>
              <a:t>に対するチェックが</a:t>
            </a:r>
            <a:r>
              <a:rPr kumimoji="1" lang="ja-JP" altLang="en-US" sz="2800" dirty="0">
                <a:solidFill>
                  <a:srgbClr val="FFFF00"/>
                </a:solidFill>
                <a:latin typeface="KaiTi" panose="02010609060101010101" pitchFamily="49" charset="-122"/>
                <a:ea typeface="KaiTi" panose="02010609060101010101" pitchFamily="49" charset="-122"/>
              </a:rPr>
              <a:t>厳しい</a:t>
            </a:r>
            <a:endParaRPr kumimoji="1" lang="en-US" altLang="ja-JP" sz="2800" dirty="0">
              <a:solidFill>
                <a:srgbClr val="FFFF00"/>
              </a:solidFill>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a:t>
            </a:r>
            <a:r>
              <a:rPr lang="ja-JP" altLang="en-US" sz="2800" dirty="0">
                <a:solidFill>
                  <a:srgbClr val="FFFF00"/>
                </a:solidFill>
                <a:latin typeface="KaiTi" panose="02010609060101010101" pitchFamily="49" charset="-122"/>
                <a:ea typeface="KaiTi" panose="02010609060101010101" pitchFamily="49" charset="-122"/>
              </a:rPr>
              <a:t>外国人教員の導入</a:t>
            </a:r>
            <a:r>
              <a:rPr lang="ja-JP" altLang="en-US" sz="2800" dirty="0">
                <a:latin typeface="KaiTi" panose="02010609060101010101" pitchFamily="49" charset="-122"/>
                <a:ea typeface="KaiTi" panose="02010609060101010101" pitchFamily="49" charset="-122"/>
              </a:rPr>
              <a:t>を考えざるを得ない</a:t>
            </a:r>
            <a:endParaRPr lang="en-US" altLang="ja-JP" sz="2800" dirty="0">
              <a:solidFill>
                <a:srgbClr val="FFFF00"/>
              </a:solidFill>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→教育部が外国人教員の導入政策を打ち出す</a:t>
            </a:r>
            <a:endParaRPr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→国内では</a:t>
            </a:r>
            <a:r>
              <a:rPr lang="ja-JP" altLang="en-US" sz="2800" dirty="0">
                <a:solidFill>
                  <a:srgbClr val="FFFF00"/>
                </a:solidFill>
                <a:latin typeface="KaiTi" panose="02010609060101010101" pitchFamily="49" charset="-122"/>
                <a:ea typeface="KaiTi" panose="02010609060101010101" pitchFamily="49" charset="-122"/>
              </a:rPr>
              <a:t>批判の声</a:t>
            </a:r>
            <a:r>
              <a:rPr lang="ja-JP" altLang="en-US" sz="2800" dirty="0">
                <a:latin typeface="KaiTi" panose="02010609060101010101" pitchFamily="49" charset="-122"/>
                <a:ea typeface="KaiTi" panose="02010609060101010101" pitchFamily="49" charset="-122"/>
              </a:rPr>
              <a:t>が上がる</a:t>
            </a:r>
            <a:endParaRPr lang="en-US" altLang="ja-JP" sz="2800" dirty="0">
              <a:latin typeface="KaiTi" panose="02010609060101010101" pitchFamily="49" charset="-122"/>
              <a:ea typeface="KaiTi" panose="02010609060101010101" pitchFamily="49" charset="-122"/>
            </a:endParaRPr>
          </a:p>
          <a:p>
            <a:pPr marL="0" indent="0">
              <a:buNone/>
            </a:pPr>
            <a:endParaRPr lang="en-US" altLang="ja-JP" sz="2800" dirty="0">
              <a:latin typeface="KaiTi" panose="02010609060101010101" pitchFamily="49" charset="-122"/>
              <a:ea typeface="KaiTi" panose="02010609060101010101" pitchFamily="49" charset="-122"/>
            </a:endParaRPr>
          </a:p>
          <a:p>
            <a:pPr marL="0" indent="0">
              <a:buNone/>
            </a:pPr>
            <a:endParaRPr kumimoji="1" lang="ja-JP" altLang="en-US" dirty="0"/>
          </a:p>
        </p:txBody>
      </p:sp>
    </p:spTree>
    <p:extLst>
      <p:ext uri="{BB962C8B-B14F-4D97-AF65-F5344CB8AC3E}">
        <p14:creationId xmlns:p14="http://schemas.microsoft.com/office/powerpoint/2010/main" val="381653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kumimoji="1" lang="ja-JP" altLang="en-US" sz="3600" dirty="0">
                <a:latin typeface="KaiTi" panose="02010609060101010101" pitchFamily="49" charset="-122"/>
                <a:ea typeface="KaiTi" panose="02010609060101010101" pitchFamily="49" charset="-122"/>
              </a:rPr>
              <a:t>１．</a:t>
            </a:r>
            <a:r>
              <a:rPr lang="ja-JP" altLang="en-US" sz="3600" dirty="0">
                <a:latin typeface="KaiTi" panose="02010609060101010101" pitchFamily="49" charset="-122"/>
                <a:ea typeface="KaiTi" panose="02010609060101010101" pitchFamily="49" charset="-122"/>
              </a:rPr>
              <a:t>台湾</a:t>
            </a:r>
            <a:r>
              <a:rPr kumimoji="1" lang="ja-JP" altLang="en-US" sz="3600" dirty="0">
                <a:latin typeface="KaiTi" panose="02010609060101010101" pitchFamily="49" charset="-122"/>
                <a:ea typeface="KaiTi" panose="02010609060101010101" pitchFamily="49" charset="-122"/>
              </a:rPr>
              <a:t>における小学校の英語教育について</a:t>
            </a:r>
            <a:br>
              <a:rPr kumimoji="1" lang="en-US" altLang="ja-JP" sz="3600" dirty="0">
                <a:latin typeface="KaiTi" panose="02010609060101010101" pitchFamily="49" charset="-122"/>
                <a:ea typeface="KaiTi" panose="02010609060101010101" pitchFamily="49" charset="-122"/>
              </a:rPr>
            </a:br>
            <a:r>
              <a:rPr lang="en-US" altLang="ja-JP"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課題</a:t>
            </a:r>
            <a:r>
              <a:rPr lang="en-US" altLang="ja-JP" sz="3600" dirty="0">
                <a:latin typeface="KaiTi" panose="02010609060101010101" pitchFamily="49" charset="-122"/>
                <a:ea typeface="KaiTi" panose="02010609060101010101" pitchFamily="49" charset="-122"/>
              </a:rPr>
              <a:t>―</a:t>
            </a:r>
            <a:endParaRPr kumimoji="1" lang="ja-JP" altLang="en-US" sz="3600" dirty="0">
              <a:latin typeface="KaiTi" panose="02010609060101010101" pitchFamily="49" charset="-122"/>
              <a:ea typeface="KaiTi" panose="02010609060101010101" pitchFamily="49" charset="-122"/>
            </a:endParaRPr>
          </a:p>
        </p:txBody>
      </p:sp>
      <p:sp>
        <p:nvSpPr>
          <p:cNvPr id="3" name="コンテンツ プレースホルダー 2">
            <a:extLst>
              <a:ext uri="{FF2B5EF4-FFF2-40B4-BE49-F238E27FC236}">
                <a16:creationId xmlns:a16="http://schemas.microsoft.com/office/drawing/2014/main" id="{48FAE864-F04A-F620-3A37-81DBDFC872EE}"/>
              </a:ext>
            </a:extLst>
          </p:cNvPr>
          <p:cNvSpPr>
            <a:spLocks noGrp="1"/>
          </p:cNvSpPr>
          <p:nvPr>
            <p:ph idx="1"/>
          </p:nvPr>
        </p:nvSpPr>
        <p:spPr>
          <a:xfrm>
            <a:off x="913795" y="1326321"/>
            <a:ext cx="10353762" cy="5228591"/>
          </a:xfrm>
        </p:spPr>
        <p:txBody>
          <a:bodyPr>
            <a:normAutofit fontScale="77500" lnSpcReduction="20000"/>
          </a:bodyPr>
          <a:lstStyle/>
          <a:p>
            <a:pPr marL="0" indent="0">
              <a:buNone/>
            </a:pPr>
            <a:r>
              <a:rPr kumimoji="1" lang="ja-JP" altLang="en-US" sz="2800" dirty="0">
                <a:latin typeface="KaiTi" panose="02010609060101010101" pitchFamily="49" charset="-122"/>
                <a:ea typeface="KaiTi" panose="02010609060101010101" pitchFamily="49" charset="-122"/>
              </a:rPr>
              <a:t>・英語学習の</a:t>
            </a:r>
            <a:r>
              <a:rPr kumimoji="1" lang="ja-JP" altLang="en-US" sz="2800" dirty="0">
                <a:solidFill>
                  <a:srgbClr val="FFFF00"/>
                </a:solidFill>
                <a:latin typeface="KaiTi" panose="02010609060101010101" pitchFamily="49" charset="-122"/>
                <a:ea typeface="KaiTi" panose="02010609060101010101" pitchFamily="49" charset="-122"/>
              </a:rPr>
              <a:t>低年齢化</a:t>
            </a:r>
            <a:endParaRPr kumimoji="1"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→グローバル化が進んでいる中で、「早く英語を始めさえすればいい」という</a:t>
            </a:r>
            <a:r>
              <a:rPr lang="ja-JP" altLang="en-US" sz="2800" dirty="0">
                <a:solidFill>
                  <a:srgbClr val="FFFF00"/>
                </a:solidFill>
                <a:latin typeface="KaiTi" panose="02010609060101010101" pitchFamily="49" charset="-122"/>
                <a:ea typeface="KaiTi" panose="02010609060101010101" pitchFamily="49" charset="-122"/>
              </a:rPr>
              <a:t>誤解が浸透</a:t>
            </a:r>
            <a:r>
              <a:rPr lang="ja-JP" altLang="en-US" sz="2800" dirty="0">
                <a:latin typeface="KaiTi" panose="02010609060101010101" pitchFamily="49" charset="-122"/>
                <a:ea typeface="KaiTi" panose="02010609060101010101" pitchFamily="49" charset="-122"/>
              </a:rPr>
              <a:t>している</a:t>
            </a:r>
            <a:endParaRPr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→英語を習得できなかった時、より学習時間が少ない国語や台湾語までも上手く話せない</a:t>
            </a:r>
            <a:endParaRPr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→台湾の教育部が</a:t>
            </a:r>
            <a:r>
              <a:rPr lang="ja-JP" altLang="en-US" sz="2800" dirty="0">
                <a:solidFill>
                  <a:srgbClr val="FF0000"/>
                </a:solidFill>
                <a:latin typeface="KaiTi" panose="02010609060101010101" pitchFamily="49" charset="-122"/>
                <a:ea typeface="KaiTi" panose="02010609060101010101" pitchFamily="49" charset="-122"/>
              </a:rPr>
              <a:t>英語教育の低年齢化政策を正し</a:t>
            </a:r>
            <a:r>
              <a:rPr lang="ja-JP" altLang="en-US" sz="2800" dirty="0">
                <a:latin typeface="KaiTi" panose="02010609060101010101" pitchFamily="49" charset="-122"/>
                <a:ea typeface="KaiTi" panose="02010609060101010101" pitchFamily="49" charset="-122"/>
              </a:rPr>
              <a:t>、英語教育の</a:t>
            </a:r>
            <a:r>
              <a:rPr lang="ja-JP" altLang="en-US" sz="2800" dirty="0">
                <a:solidFill>
                  <a:srgbClr val="FF0000"/>
                </a:solidFill>
                <a:latin typeface="KaiTi" panose="02010609060101010101" pitchFamily="49" charset="-122"/>
                <a:ea typeface="KaiTi" panose="02010609060101010101" pitchFamily="49" charset="-122"/>
              </a:rPr>
              <a:t>質の改善</a:t>
            </a:r>
            <a:r>
              <a:rPr lang="ja-JP" altLang="en-US" sz="2800" dirty="0">
                <a:latin typeface="KaiTi" panose="02010609060101010101" pitchFamily="49" charset="-122"/>
                <a:ea typeface="KaiTi" panose="02010609060101010101" pitchFamily="49" charset="-122"/>
              </a:rPr>
              <a:t>が必要</a:t>
            </a:r>
            <a:endParaRPr lang="en-US" altLang="ja-JP" sz="2800" dirty="0">
              <a:latin typeface="KaiTi" panose="02010609060101010101" pitchFamily="49" charset="-122"/>
              <a:ea typeface="KaiTi" panose="02010609060101010101" pitchFamily="49" charset="-122"/>
            </a:endParaRPr>
          </a:p>
          <a:p>
            <a:pPr marL="0" indent="0">
              <a:buNone/>
            </a:pPr>
            <a:endParaRPr kumimoji="1" lang="en-US" altLang="ja-JP" sz="2800" dirty="0">
              <a:latin typeface="KaiTi" panose="02010609060101010101" pitchFamily="49" charset="-122"/>
              <a:ea typeface="KaiTi" panose="02010609060101010101" pitchFamily="49" charset="-122"/>
            </a:endParaRPr>
          </a:p>
          <a:p>
            <a:pPr marL="0" indent="0">
              <a:buNone/>
            </a:pPr>
            <a:r>
              <a:rPr kumimoji="1" lang="ja-JP" altLang="en-US" sz="2800" dirty="0">
                <a:latin typeface="KaiTi" panose="02010609060101010101" pitchFamily="49" charset="-122"/>
                <a:ea typeface="KaiTi" panose="02010609060101010101" pitchFamily="49" charset="-122"/>
              </a:rPr>
              <a:t>・教員採用と教員養成</a:t>
            </a:r>
            <a:endParaRPr kumimoji="1"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→正規の</a:t>
            </a:r>
            <a:r>
              <a:rPr lang="ja-JP" altLang="en-US" sz="2800" dirty="0">
                <a:solidFill>
                  <a:srgbClr val="FFFF00"/>
                </a:solidFill>
                <a:latin typeface="KaiTi" panose="02010609060101010101" pitchFamily="49" charset="-122"/>
                <a:ea typeface="KaiTi" panose="02010609060101010101" pitchFamily="49" charset="-122"/>
              </a:rPr>
              <a:t>教育課程に入っていなかった</a:t>
            </a:r>
            <a:r>
              <a:rPr lang="ja-JP" altLang="en-US" sz="2800" dirty="0">
                <a:latin typeface="KaiTi" panose="02010609060101010101" pitchFamily="49" charset="-122"/>
                <a:ea typeface="KaiTi" panose="02010609060101010101" pitchFamily="49" charset="-122"/>
              </a:rPr>
              <a:t>頃に学生だった、英語教材の</a:t>
            </a:r>
            <a:r>
              <a:rPr lang="ja-JP" altLang="en-US" sz="2800" dirty="0">
                <a:solidFill>
                  <a:srgbClr val="FFFF00"/>
                </a:solidFill>
                <a:latin typeface="KaiTi" panose="02010609060101010101" pitchFamily="49" charset="-122"/>
                <a:ea typeface="KaiTi" panose="02010609060101010101" pitchFamily="49" charset="-122"/>
              </a:rPr>
              <a:t>選択の難しさ</a:t>
            </a:r>
            <a:r>
              <a:rPr lang="ja-JP" altLang="en-US" sz="2800" dirty="0">
                <a:latin typeface="KaiTi" panose="02010609060101010101" pitchFamily="49" charset="-122"/>
                <a:ea typeface="KaiTi" panose="02010609060101010101" pitchFamily="49" charset="-122"/>
              </a:rPr>
              <a:t>がある</a:t>
            </a:r>
            <a:endParaRPr lang="en-US" altLang="ja-JP" sz="2800" dirty="0">
              <a:solidFill>
                <a:srgbClr val="FFFF00"/>
              </a:solidFill>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→教員試験合格者に対して、</a:t>
            </a:r>
            <a:r>
              <a:rPr lang="en-US" altLang="ja-JP" sz="2800" dirty="0">
                <a:latin typeface="KaiTi" panose="02010609060101010101" pitchFamily="49" charset="-122"/>
                <a:ea typeface="KaiTi" panose="02010609060101010101" pitchFamily="49" charset="-122"/>
              </a:rPr>
              <a:t>360</a:t>
            </a:r>
            <a:r>
              <a:rPr lang="ja-JP" altLang="en-US" sz="2800" dirty="0">
                <a:latin typeface="KaiTi" panose="02010609060101010101" pitchFamily="49" charset="-122"/>
                <a:ea typeface="KaiTi" panose="02010609060101010101" pitchFamily="49" charset="-122"/>
              </a:rPr>
              <a:t>時間の</a:t>
            </a:r>
            <a:r>
              <a:rPr lang="ja-JP" altLang="en-US" sz="2800" dirty="0">
                <a:solidFill>
                  <a:srgbClr val="FF0000"/>
                </a:solidFill>
                <a:latin typeface="KaiTi" panose="02010609060101010101" pitchFamily="49" charset="-122"/>
                <a:ea typeface="KaiTi" panose="02010609060101010101" pitchFamily="49" charset="-122"/>
              </a:rPr>
              <a:t>研修</a:t>
            </a:r>
            <a:r>
              <a:rPr lang="ja-JP" altLang="en-US" sz="2800" dirty="0">
                <a:latin typeface="KaiTi" panose="02010609060101010101" pitchFamily="49" charset="-122"/>
                <a:ea typeface="KaiTi" panose="02010609060101010101" pitchFamily="49" charset="-122"/>
              </a:rPr>
              <a:t>と</a:t>
            </a:r>
            <a:r>
              <a:rPr lang="en-US" altLang="ja-JP" sz="2800" dirty="0">
                <a:latin typeface="KaiTi" panose="02010609060101010101" pitchFamily="49" charset="-122"/>
                <a:ea typeface="KaiTi" panose="02010609060101010101" pitchFamily="49" charset="-122"/>
              </a:rPr>
              <a:t>1</a:t>
            </a:r>
            <a:r>
              <a:rPr lang="ja-JP" altLang="en-US" sz="2800" dirty="0">
                <a:latin typeface="KaiTi" panose="02010609060101010101" pitchFamily="49" charset="-122"/>
                <a:ea typeface="KaiTi" panose="02010609060101010101" pitchFamily="49" charset="-122"/>
              </a:rPr>
              <a:t>年間の</a:t>
            </a:r>
            <a:r>
              <a:rPr lang="ja-JP" altLang="en-US" sz="2800" dirty="0">
                <a:solidFill>
                  <a:srgbClr val="FF0000"/>
                </a:solidFill>
                <a:latin typeface="KaiTi" panose="02010609060101010101" pitchFamily="49" charset="-122"/>
                <a:ea typeface="KaiTi" panose="02010609060101010101" pitchFamily="49" charset="-122"/>
              </a:rPr>
              <a:t>実習期間を設けている</a:t>
            </a:r>
            <a:endParaRPr kumimoji="1" lang="ja-JP" altLang="en-US" dirty="0">
              <a:solidFill>
                <a:srgbClr val="FF0000"/>
              </a:solidFill>
            </a:endParaRPr>
          </a:p>
        </p:txBody>
      </p:sp>
    </p:spTree>
    <p:extLst>
      <p:ext uri="{BB962C8B-B14F-4D97-AF65-F5344CB8AC3E}">
        <p14:creationId xmlns:p14="http://schemas.microsoft.com/office/powerpoint/2010/main" val="3424865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E569D-A72A-5390-E1BE-D97C329472A5}"/>
              </a:ext>
            </a:extLst>
          </p:cNvPr>
          <p:cNvSpPr>
            <a:spLocks noGrp="1"/>
          </p:cNvSpPr>
          <p:nvPr>
            <p:ph type="title"/>
          </p:nvPr>
        </p:nvSpPr>
        <p:spPr>
          <a:xfrm>
            <a:off x="547897" y="1191802"/>
            <a:ext cx="11096205" cy="5369103"/>
          </a:xfrm>
        </p:spPr>
        <p:txBody>
          <a:bodyPr>
            <a:normAutofit/>
          </a:bodyPr>
          <a:lstStyle/>
          <a:p>
            <a:pPr algn="l"/>
            <a:r>
              <a:rPr kumimoji="1" lang="ja-JP" altLang="en-US" sz="3600" dirty="0">
                <a:latin typeface="KaiTi" panose="02010609060101010101" pitchFamily="49" charset="-122"/>
                <a:ea typeface="KaiTi" panose="02010609060101010101" pitchFamily="49" charset="-122"/>
              </a:rPr>
              <a:t>１．日本における小学校の英語教育について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latin typeface="KaiTi" panose="02010609060101010101" pitchFamily="49" charset="-122"/>
                <a:ea typeface="KaiTi" panose="02010609060101010101" pitchFamily="49" charset="-122"/>
              </a:rPr>
              <a:t>２</a:t>
            </a:r>
            <a:r>
              <a:rPr kumimoji="1" lang="ja-JP" altLang="en-US" sz="3600" dirty="0">
                <a:latin typeface="KaiTi" panose="02010609060101010101" pitchFamily="49" charset="-122"/>
                <a:ea typeface="KaiTi" panose="02010609060101010101" pitchFamily="49" charset="-122"/>
              </a:rPr>
              <a:t>．中国における小学校の英語教育について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latin typeface="KaiTi" panose="02010609060101010101" pitchFamily="49" charset="-122"/>
                <a:ea typeface="KaiTi" panose="02010609060101010101" pitchFamily="49" charset="-122"/>
              </a:rPr>
              <a:t>３</a:t>
            </a:r>
            <a:r>
              <a:rPr kumimoji="1" lang="ja-JP" altLang="en-US" sz="3600" dirty="0">
                <a:latin typeface="KaiTi" panose="02010609060101010101" pitchFamily="49" charset="-122"/>
                <a:ea typeface="KaiTi" panose="02010609060101010101" pitchFamily="49" charset="-122"/>
              </a:rPr>
              <a:t>．台湾における小学校の英語教育について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solidFill>
                  <a:srgbClr val="FFFF00"/>
                </a:solidFill>
                <a:latin typeface="KaiTi" panose="02010609060101010101" pitchFamily="49" charset="-122"/>
                <a:ea typeface="KaiTi" panose="02010609060101010101" pitchFamily="49" charset="-122"/>
              </a:rPr>
              <a:t>４</a:t>
            </a:r>
            <a:r>
              <a:rPr kumimoji="1" lang="ja-JP" altLang="en-US" sz="3600" dirty="0">
                <a:solidFill>
                  <a:srgbClr val="FFFF00"/>
                </a:solidFill>
                <a:latin typeface="KaiTi" panose="02010609060101010101" pitchFamily="49" charset="-122"/>
                <a:ea typeface="KaiTi" panose="02010609060101010101" pitchFamily="49" charset="-122"/>
              </a:rPr>
              <a:t>．中国・台湾と日本の小学校英語教育を比較して</a:t>
            </a:r>
            <a:br>
              <a:rPr kumimoji="1" lang="en-US" altLang="ja-JP" sz="3600" dirty="0">
                <a:solidFill>
                  <a:srgbClr val="FFFF00"/>
                </a:solidFill>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kumimoji="1" lang="ja-JP" altLang="en-US" sz="3600" dirty="0">
                <a:latin typeface="KaiTi" panose="02010609060101010101" pitchFamily="49" charset="-122"/>
                <a:ea typeface="KaiTi" panose="02010609060101010101" pitchFamily="49" charset="-122"/>
              </a:rPr>
              <a:t>５．日本型英語教育を築くために</a:t>
            </a:r>
          </a:p>
        </p:txBody>
      </p:sp>
      <p:sp>
        <p:nvSpPr>
          <p:cNvPr id="4" name="テキスト ボックス 3">
            <a:extLst>
              <a:ext uri="{FF2B5EF4-FFF2-40B4-BE49-F238E27FC236}">
                <a16:creationId xmlns:a16="http://schemas.microsoft.com/office/drawing/2014/main" id="{2532FA69-FE40-014A-0BA8-EBEBEB9491EE}"/>
              </a:ext>
            </a:extLst>
          </p:cNvPr>
          <p:cNvSpPr txBox="1"/>
          <p:nvPr/>
        </p:nvSpPr>
        <p:spPr>
          <a:xfrm>
            <a:off x="547897" y="483916"/>
            <a:ext cx="3811711" cy="707886"/>
          </a:xfrm>
          <a:prstGeom prst="rect">
            <a:avLst/>
          </a:prstGeom>
          <a:noFill/>
        </p:spPr>
        <p:txBody>
          <a:bodyPr wrap="square" rtlCol="0">
            <a:spAutoFit/>
          </a:bodyPr>
          <a:lstStyle/>
          <a:p>
            <a:r>
              <a:rPr kumimoji="1" lang="ja-JP" altLang="en-US" sz="4000" b="1" dirty="0">
                <a:latin typeface="KaiTi" panose="02010609060101010101" pitchFamily="49" charset="-122"/>
                <a:ea typeface="KaiTi" panose="02010609060101010101" pitchFamily="49" charset="-122"/>
              </a:rPr>
              <a:t>～説明の手順～</a:t>
            </a:r>
          </a:p>
        </p:txBody>
      </p:sp>
    </p:spTree>
    <p:extLst>
      <p:ext uri="{BB962C8B-B14F-4D97-AF65-F5344CB8AC3E}">
        <p14:creationId xmlns:p14="http://schemas.microsoft.com/office/powerpoint/2010/main" val="167719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lang="en-US" altLang="ja-JP" sz="3600" dirty="0">
                <a:latin typeface="KaiTi" panose="02010609060101010101" pitchFamily="49" charset="-122"/>
                <a:ea typeface="KaiTi" panose="02010609060101010101" pitchFamily="49" charset="-122"/>
              </a:rPr>
              <a:t>4.</a:t>
            </a:r>
            <a:r>
              <a:rPr kumimoji="1" lang="ja-JP" altLang="en-US" sz="3600" dirty="0">
                <a:latin typeface="KaiTi" panose="02010609060101010101" pitchFamily="49" charset="-122"/>
                <a:ea typeface="KaiTi" panose="02010609060101010101" pitchFamily="49" charset="-122"/>
              </a:rPr>
              <a:t>中国・台湾と日本の小学校英語教育を比較して</a:t>
            </a:r>
            <a:br>
              <a:rPr lang="en-US" altLang="ja-JP" sz="3600" dirty="0">
                <a:latin typeface="KaiTi" panose="02010609060101010101" pitchFamily="49" charset="-122"/>
                <a:ea typeface="KaiTi" panose="02010609060101010101" pitchFamily="49" charset="-122"/>
              </a:rPr>
            </a:br>
            <a:endParaRPr kumimoji="1" lang="ja-JP" altLang="en-US" sz="3600" dirty="0">
              <a:latin typeface="KaiTi" panose="02010609060101010101" pitchFamily="49" charset="-122"/>
              <a:ea typeface="KaiTi" panose="02010609060101010101" pitchFamily="49" charset="-122"/>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526890123"/>
              </p:ext>
            </p:extLst>
          </p:nvPr>
        </p:nvGraphicFramePr>
        <p:xfrm>
          <a:off x="387532" y="950836"/>
          <a:ext cx="11416936" cy="5322139"/>
        </p:xfrm>
        <a:graphic>
          <a:graphicData uri="http://schemas.openxmlformats.org/drawingml/2006/table">
            <a:tbl>
              <a:tblPr firstRow="1" bandRow="1">
                <a:tableStyleId>{073A0DAA-6AF3-43AB-8588-CEC1D06C72B9}</a:tableStyleId>
              </a:tblPr>
              <a:tblGrid>
                <a:gridCol w="2854234">
                  <a:extLst>
                    <a:ext uri="{9D8B030D-6E8A-4147-A177-3AD203B41FA5}">
                      <a16:colId xmlns:a16="http://schemas.microsoft.com/office/drawing/2014/main" val="3987032888"/>
                    </a:ext>
                  </a:extLst>
                </a:gridCol>
                <a:gridCol w="2854234">
                  <a:extLst>
                    <a:ext uri="{9D8B030D-6E8A-4147-A177-3AD203B41FA5}">
                      <a16:colId xmlns:a16="http://schemas.microsoft.com/office/drawing/2014/main" val="1171453906"/>
                    </a:ext>
                  </a:extLst>
                </a:gridCol>
                <a:gridCol w="2854234">
                  <a:extLst>
                    <a:ext uri="{9D8B030D-6E8A-4147-A177-3AD203B41FA5}">
                      <a16:colId xmlns:a16="http://schemas.microsoft.com/office/drawing/2014/main" val="1746050943"/>
                    </a:ext>
                  </a:extLst>
                </a:gridCol>
                <a:gridCol w="2854234">
                  <a:extLst>
                    <a:ext uri="{9D8B030D-6E8A-4147-A177-3AD203B41FA5}">
                      <a16:colId xmlns:a16="http://schemas.microsoft.com/office/drawing/2014/main" val="2052826646"/>
                    </a:ext>
                  </a:extLst>
                </a:gridCol>
              </a:tblGrid>
              <a:tr h="662207">
                <a:tc>
                  <a:txBody>
                    <a:bodyPr/>
                    <a:lstStyle/>
                    <a:p>
                      <a:pPr algn="ctr"/>
                      <a:r>
                        <a:rPr kumimoji="1" lang="ja-JP" altLang="en-US" sz="3200" dirty="0">
                          <a:latin typeface="KaiTi" panose="02010609060101010101" pitchFamily="49" charset="-122"/>
                          <a:ea typeface="KaiTi" panose="02010609060101010101" pitchFamily="49" charset="-122"/>
                        </a:rPr>
                        <a:t>比較項目／国</a:t>
                      </a:r>
                    </a:p>
                  </a:txBody>
                  <a:tcPr/>
                </a:tc>
                <a:tc>
                  <a:txBody>
                    <a:bodyPr/>
                    <a:lstStyle/>
                    <a:p>
                      <a:pPr algn="ctr"/>
                      <a:r>
                        <a:rPr kumimoji="1" lang="ja-JP" altLang="en-US" sz="3200" dirty="0">
                          <a:latin typeface="KaiTi" panose="02010609060101010101" pitchFamily="49" charset="-122"/>
                          <a:ea typeface="KaiTi" panose="02010609060101010101" pitchFamily="49" charset="-122"/>
                        </a:rPr>
                        <a:t>中国</a:t>
                      </a:r>
                    </a:p>
                  </a:txBody>
                  <a:tcPr/>
                </a:tc>
                <a:tc>
                  <a:txBody>
                    <a:bodyPr/>
                    <a:lstStyle/>
                    <a:p>
                      <a:pPr algn="ctr"/>
                      <a:r>
                        <a:rPr kumimoji="1" lang="ja-JP" altLang="en-US" sz="3200" dirty="0">
                          <a:latin typeface="KaiTi" panose="02010609060101010101" pitchFamily="49" charset="-122"/>
                          <a:ea typeface="KaiTi" panose="02010609060101010101" pitchFamily="49" charset="-122"/>
                        </a:rPr>
                        <a:t>台湾</a:t>
                      </a:r>
                    </a:p>
                  </a:txBody>
                  <a:tcPr/>
                </a:tc>
                <a:tc>
                  <a:txBody>
                    <a:bodyPr/>
                    <a:lstStyle/>
                    <a:p>
                      <a:pPr algn="ctr"/>
                      <a:r>
                        <a:rPr kumimoji="1" lang="ja-JP" altLang="en-US" sz="3200" dirty="0">
                          <a:latin typeface="KaiTi" panose="02010609060101010101" pitchFamily="49" charset="-122"/>
                          <a:ea typeface="KaiTi" panose="02010609060101010101" pitchFamily="49" charset="-122"/>
                        </a:rPr>
                        <a:t>日本</a:t>
                      </a:r>
                    </a:p>
                  </a:txBody>
                  <a:tcPr/>
                </a:tc>
                <a:extLst>
                  <a:ext uri="{0D108BD9-81ED-4DB2-BD59-A6C34878D82A}">
                    <a16:rowId xmlns:a16="http://schemas.microsoft.com/office/drawing/2014/main" val="532658551"/>
                  </a:ext>
                </a:extLst>
              </a:tr>
              <a:tr h="1187683">
                <a:tc>
                  <a:txBody>
                    <a:bodyPr/>
                    <a:lstStyle/>
                    <a:p>
                      <a:pPr algn="ctr"/>
                      <a:r>
                        <a:rPr kumimoji="1" lang="ja-JP" altLang="en-US" sz="3200" dirty="0">
                          <a:latin typeface="KaiTi" panose="02010609060101010101" pitchFamily="49" charset="-122"/>
                          <a:ea typeface="KaiTi" panose="02010609060101010101" pitchFamily="49" charset="-122"/>
                        </a:rPr>
                        <a:t>教育課程上の</a:t>
                      </a:r>
                      <a:endParaRPr kumimoji="1" lang="en-US" altLang="ja-JP" sz="3200" dirty="0">
                        <a:latin typeface="KaiTi" panose="02010609060101010101" pitchFamily="49" charset="-122"/>
                        <a:ea typeface="KaiTi" panose="02010609060101010101" pitchFamily="49" charset="-122"/>
                      </a:endParaRPr>
                    </a:p>
                    <a:p>
                      <a:pPr algn="ctr"/>
                      <a:r>
                        <a:rPr kumimoji="1" lang="ja-JP" altLang="en-US" sz="3200" dirty="0">
                          <a:latin typeface="KaiTi" panose="02010609060101010101" pitchFamily="49" charset="-122"/>
                          <a:ea typeface="KaiTi" panose="02010609060101010101" pitchFamily="49" charset="-122"/>
                        </a:rPr>
                        <a:t>位置づけ</a:t>
                      </a:r>
                    </a:p>
                  </a:txBody>
                  <a:tcPr/>
                </a:tc>
                <a:tc>
                  <a:txBody>
                    <a:bodyPr/>
                    <a:lstStyle/>
                    <a:p>
                      <a:pPr algn="ctr"/>
                      <a:r>
                        <a:rPr kumimoji="1" lang="ja-JP" altLang="en-US" sz="2800" dirty="0">
                          <a:latin typeface="KaiTi" panose="02010609060101010101" pitchFamily="49" charset="-122"/>
                          <a:ea typeface="KaiTi" panose="02010609060101010101" pitchFamily="49" charset="-122"/>
                        </a:rPr>
                        <a:t>教科として実施</a:t>
                      </a:r>
                    </a:p>
                  </a:txBody>
                  <a:tcPr/>
                </a:tc>
                <a:tc>
                  <a:txBody>
                    <a:bodyPr/>
                    <a:lstStyle/>
                    <a:p>
                      <a:pPr algn="ctr"/>
                      <a:r>
                        <a:rPr kumimoji="1" lang="ja-JP" altLang="en-US" sz="2800" dirty="0">
                          <a:latin typeface="KaiTi" panose="02010609060101010101" pitchFamily="49" charset="-122"/>
                          <a:ea typeface="KaiTi" panose="02010609060101010101" pitchFamily="49" charset="-122"/>
                        </a:rPr>
                        <a:t>教科として実施</a:t>
                      </a:r>
                    </a:p>
                  </a:txBody>
                  <a:tcPr/>
                </a:tc>
                <a:tc>
                  <a:txBody>
                    <a:bodyPr/>
                    <a:lstStyle/>
                    <a:p>
                      <a:pPr algn="ctr"/>
                      <a:r>
                        <a:rPr kumimoji="1" lang="ja-JP" altLang="en-US" sz="2400" dirty="0">
                          <a:latin typeface="KaiTi" panose="02010609060101010101" pitchFamily="49" charset="-122"/>
                          <a:ea typeface="KaiTi" panose="02010609060101010101" pitchFamily="49" charset="-122"/>
                        </a:rPr>
                        <a:t>教科としては位置づけない</a:t>
                      </a:r>
                      <a:endParaRPr kumimoji="1" lang="en-US" altLang="ja-JP" sz="2400" dirty="0">
                        <a:latin typeface="KaiTi" panose="02010609060101010101" pitchFamily="49" charset="-122"/>
                        <a:ea typeface="KaiTi" panose="02010609060101010101" pitchFamily="49" charset="-122"/>
                      </a:endParaRPr>
                    </a:p>
                    <a:p>
                      <a:pPr algn="ctr"/>
                      <a:r>
                        <a:rPr kumimoji="1" lang="ja-JP" altLang="en-US" sz="2400" dirty="0">
                          <a:latin typeface="KaiTi" panose="02010609060101010101" pitchFamily="49" charset="-122"/>
                          <a:ea typeface="KaiTi" panose="02010609060101010101" pitchFamily="49" charset="-122"/>
                        </a:rPr>
                        <a:t>（外国語活動）</a:t>
                      </a:r>
                      <a:endParaRPr kumimoji="1" lang="ja-JP" altLang="en-US" sz="2800" dirty="0">
                        <a:latin typeface="KaiTi" panose="02010609060101010101" pitchFamily="49" charset="-122"/>
                        <a:ea typeface="KaiTi" panose="02010609060101010101" pitchFamily="49" charset="-122"/>
                      </a:endParaRPr>
                    </a:p>
                  </a:txBody>
                  <a:tcPr/>
                </a:tc>
                <a:extLst>
                  <a:ext uri="{0D108BD9-81ED-4DB2-BD59-A6C34878D82A}">
                    <a16:rowId xmlns:a16="http://schemas.microsoft.com/office/drawing/2014/main" val="1760660075"/>
                  </a:ext>
                </a:extLst>
              </a:tr>
              <a:tr h="1185212">
                <a:tc>
                  <a:txBody>
                    <a:bodyPr/>
                    <a:lstStyle/>
                    <a:p>
                      <a:pPr algn="ctr"/>
                      <a:r>
                        <a:rPr kumimoji="1" lang="ja-JP" altLang="en-US" sz="3200" dirty="0">
                          <a:latin typeface="KaiTi" panose="02010609060101010101" pitchFamily="49" charset="-122"/>
                          <a:ea typeface="KaiTi" panose="02010609060101010101" pitchFamily="49" charset="-122"/>
                        </a:rPr>
                        <a:t>対象学年</a:t>
                      </a:r>
                    </a:p>
                  </a:txBody>
                  <a:tcPr/>
                </a:tc>
                <a:tc>
                  <a:txBody>
                    <a:bodyPr/>
                    <a:lstStyle/>
                    <a:p>
                      <a:pPr algn="ctr"/>
                      <a:r>
                        <a:rPr kumimoji="1" lang="en-US" altLang="ja-JP" sz="2800" dirty="0">
                          <a:latin typeface="KaiTi" panose="02010609060101010101" pitchFamily="49" charset="-122"/>
                          <a:ea typeface="KaiTi" panose="02010609060101010101" pitchFamily="49" charset="-122"/>
                        </a:rPr>
                        <a:t>3</a:t>
                      </a:r>
                      <a:r>
                        <a:rPr kumimoji="1" lang="ja-JP" altLang="en-US" sz="2800" dirty="0">
                          <a:latin typeface="KaiTi" panose="02010609060101010101" pitchFamily="49" charset="-122"/>
                          <a:ea typeface="KaiTi" panose="02010609060101010101" pitchFamily="49" charset="-122"/>
                        </a:rPr>
                        <a:t>・</a:t>
                      </a:r>
                      <a:r>
                        <a:rPr kumimoji="1" lang="en-US" altLang="ja-JP" sz="2800" dirty="0">
                          <a:latin typeface="KaiTi" panose="02010609060101010101" pitchFamily="49" charset="-122"/>
                          <a:ea typeface="KaiTi" panose="02010609060101010101" pitchFamily="49" charset="-122"/>
                        </a:rPr>
                        <a:t>4</a:t>
                      </a:r>
                      <a:r>
                        <a:rPr kumimoji="1" lang="ja-JP" altLang="en-US" sz="2800" dirty="0">
                          <a:latin typeface="KaiTi" panose="02010609060101010101" pitchFamily="49" charset="-122"/>
                          <a:ea typeface="KaiTi" panose="02010609060101010101" pitchFamily="49" charset="-122"/>
                        </a:rPr>
                        <a:t>・</a:t>
                      </a:r>
                      <a:r>
                        <a:rPr kumimoji="1" lang="en-US" altLang="ja-JP" sz="2800" dirty="0">
                          <a:latin typeface="KaiTi" panose="02010609060101010101" pitchFamily="49" charset="-122"/>
                          <a:ea typeface="KaiTi" panose="02010609060101010101" pitchFamily="49" charset="-122"/>
                        </a:rPr>
                        <a:t>5</a:t>
                      </a:r>
                      <a:r>
                        <a:rPr kumimoji="1" lang="ja-JP" altLang="en-US" sz="2800" dirty="0">
                          <a:latin typeface="KaiTi" panose="02010609060101010101" pitchFamily="49" charset="-122"/>
                          <a:ea typeface="KaiTi" panose="02010609060101010101" pitchFamily="49" charset="-122"/>
                        </a:rPr>
                        <a:t>・</a:t>
                      </a:r>
                      <a:r>
                        <a:rPr kumimoji="1" lang="en-US" altLang="ja-JP" sz="2800" dirty="0">
                          <a:latin typeface="KaiTi" panose="02010609060101010101" pitchFamily="49" charset="-122"/>
                          <a:ea typeface="KaiTi" panose="02010609060101010101" pitchFamily="49" charset="-122"/>
                        </a:rPr>
                        <a:t>6</a:t>
                      </a:r>
                      <a:r>
                        <a:rPr kumimoji="1" lang="ja-JP" altLang="en-US" sz="2800" dirty="0">
                          <a:latin typeface="KaiTi" panose="02010609060101010101" pitchFamily="49" charset="-122"/>
                          <a:ea typeface="KaiTi" panose="02010609060101010101" pitchFamily="49" charset="-122"/>
                        </a:rPr>
                        <a:t>年生</a:t>
                      </a:r>
                      <a:endParaRPr kumimoji="1" lang="en-US" altLang="ja-JP" sz="2800" dirty="0">
                        <a:latin typeface="KaiTi" panose="02010609060101010101" pitchFamily="49" charset="-122"/>
                        <a:ea typeface="KaiTi" panose="02010609060101010101" pitchFamily="49" charset="-122"/>
                      </a:endParaRPr>
                    </a:p>
                    <a:p>
                      <a:pPr algn="ctr"/>
                      <a:r>
                        <a:rPr kumimoji="1" lang="ja-JP" altLang="en-US" sz="2000" dirty="0">
                          <a:latin typeface="KaiTi" panose="02010609060101010101" pitchFamily="49" charset="-122"/>
                          <a:ea typeface="KaiTi" panose="02010609060101010101" pitchFamily="49" charset="-122"/>
                        </a:rPr>
                        <a:t>（都市部では</a:t>
                      </a:r>
                      <a:r>
                        <a:rPr kumimoji="1" lang="en-US" altLang="ja-JP" sz="2000" dirty="0">
                          <a:latin typeface="KaiTi" panose="02010609060101010101" pitchFamily="49" charset="-122"/>
                          <a:ea typeface="KaiTi" panose="02010609060101010101" pitchFamily="49" charset="-122"/>
                        </a:rPr>
                        <a:t>1</a:t>
                      </a:r>
                      <a:r>
                        <a:rPr kumimoji="1" lang="ja-JP" altLang="en-US" sz="2000" dirty="0">
                          <a:latin typeface="KaiTi" panose="02010609060101010101" pitchFamily="49" charset="-122"/>
                          <a:ea typeface="KaiTi" panose="02010609060101010101" pitchFamily="49" charset="-122"/>
                        </a:rPr>
                        <a:t>年生から導入）</a:t>
                      </a:r>
                    </a:p>
                  </a:txBody>
                  <a:tcPr/>
                </a:tc>
                <a:tc>
                  <a:txBody>
                    <a:bodyPr/>
                    <a:lstStyle/>
                    <a:p>
                      <a:pPr algn="ctr"/>
                      <a:r>
                        <a:rPr kumimoji="1" lang="en-US" altLang="ja-JP" sz="2800" dirty="0">
                          <a:latin typeface="KaiTi" panose="02010609060101010101" pitchFamily="49" charset="-122"/>
                          <a:ea typeface="KaiTi" panose="02010609060101010101" pitchFamily="49" charset="-122"/>
                        </a:rPr>
                        <a:t>3</a:t>
                      </a:r>
                      <a:r>
                        <a:rPr kumimoji="1" lang="ja-JP" altLang="en-US" sz="2800" dirty="0">
                          <a:latin typeface="KaiTi" panose="02010609060101010101" pitchFamily="49" charset="-122"/>
                          <a:ea typeface="KaiTi" panose="02010609060101010101" pitchFamily="49" charset="-122"/>
                        </a:rPr>
                        <a:t>・</a:t>
                      </a:r>
                      <a:r>
                        <a:rPr kumimoji="1" lang="en-US" altLang="ja-JP" sz="2800" dirty="0">
                          <a:latin typeface="KaiTi" panose="02010609060101010101" pitchFamily="49" charset="-122"/>
                          <a:ea typeface="KaiTi" panose="02010609060101010101" pitchFamily="49" charset="-122"/>
                        </a:rPr>
                        <a:t>4</a:t>
                      </a:r>
                      <a:r>
                        <a:rPr kumimoji="1" lang="ja-JP" altLang="en-US" sz="2800" dirty="0">
                          <a:latin typeface="KaiTi" panose="02010609060101010101" pitchFamily="49" charset="-122"/>
                          <a:ea typeface="KaiTi" panose="02010609060101010101" pitchFamily="49" charset="-122"/>
                        </a:rPr>
                        <a:t>・</a:t>
                      </a:r>
                      <a:r>
                        <a:rPr kumimoji="1" lang="en-US" altLang="ja-JP" sz="2800" dirty="0">
                          <a:latin typeface="KaiTi" panose="02010609060101010101" pitchFamily="49" charset="-122"/>
                          <a:ea typeface="KaiTi" panose="02010609060101010101" pitchFamily="49" charset="-122"/>
                        </a:rPr>
                        <a:t>5</a:t>
                      </a:r>
                      <a:r>
                        <a:rPr kumimoji="1" lang="ja-JP" altLang="en-US" sz="2800" dirty="0">
                          <a:latin typeface="KaiTi" panose="02010609060101010101" pitchFamily="49" charset="-122"/>
                          <a:ea typeface="KaiTi" panose="02010609060101010101" pitchFamily="49" charset="-122"/>
                        </a:rPr>
                        <a:t>・</a:t>
                      </a:r>
                      <a:r>
                        <a:rPr kumimoji="1" lang="en-US" altLang="ja-JP" sz="2800" dirty="0">
                          <a:latin typeface="KaiTi" panose="02010609060101010101" pitchFamily="49" charset="-122"/>
                          <a:ea typeface="KaiTi" panose="02010609060101010101" pitchFamily="49" charset="-122"/>
                        </a:rPr>
                        <a:t>6</a:t>
                      </a:r>
                      <a:r>
                        <a:rPr kumimoji="1" lang="ja-JP" altLang="en-US" sz="2800" dirty="0">
                          <a:latin typeface="KaiTi" panose="02010609060101010101" pitchFamily="49" charset="-122"/>
                          <a:ea typeface="KaiTi" panose="02010609060101010101" pitchFamily="49" charset="-122"/>
                        </a:rPr>
                        <a:t>年生</a:t>
                      </a:r>
                      <a:endParaRPr kumimoji="1" lang="en-US" altLang="ja-JP" sz="2800" dirty="0">
                        <a:latin typeface="KaiTi" panose="02010609060101010101" pitchFamily="49" charset="-122"/>
                        <a:ea typeface="KaiTi" panose="02010609060101010101" pitchFamily="49" charset="-122"/>
                      </a:endParaRPr>
                    </a:p>
                    <a:p>
                      <a:pPr algn="ctr"/>
                      <a:r>
                        <a:rPr kumimoji="1" lang="ja-JP" altLang="en-US" sz="2000" dirty="0">
                          <a:latin typeface="KaiTi" panose="02010609060101010101" pitchFamily="49" charset="-122"/>
                          <a:ea typeface="KaiTi" panose="02010609060101010101" pitchFamily="49" charset="-122"/>
                        </a:rPr>
                        <a:t>（大都市では</a:t>
                      </a:r>
                      <a:r>
                        <a:rPr kumimoji="1" lang="en-US" altLang="ja-JP" sz="2000" dirty="0">
                          <a:latin typeface="KaiTi" panose="02010609060101010101" pitchFamily="49" charset="-122"/>
                          <a:ea typeface="KaiTi" panose="02010609060101010101" pitchFamily="49" charset="-122"/>
                        </a:rPr>
                        <a:t>1</a:t>
                      </a:r>
                      <a:r>
                        <a:rPr kumimoji="1" lang="ja-JP" altLang="en-US" sz="2000" dirty="0">
                          <a:latin typeface="KaiTi" panose="02010609060101010101" pitchFamily="49" charset="-122"/>
                          <a:ea typeface="KaiTi" panose="02010609060101010101" pitchFamily="49" charset="-122"/>
                        </a:rPr>
                        <a:t>年生から導入）</a:t>
                      </a:r>
                    </a:p>
                  </a:txBody>
                  <a:tcPr/>
                </a:tc>
                <a:tc>
                  <a:txBody>
                    <a:bodyPr/>
                    <a:lstStyle/>
                    <a:p>
                      <a:pPr algn="ctr"/>
                      <a:r>
                        <a:rPr kumimoji="1" lang="en-US" altLang="ja-JP" sz="2800" dirty="0">
                          <a:latin typeface="KaiTi" panose="02010609060101010101" pitchFamily="49" charset="-122"/>
                          <a:ea typeface="KaiTi" panose="02010609060101010101" pitchFamily="49" charset="-122"/>
                        </a:rPr>
                        <a:t>5</a:t>
                      </a:r>
                      <a:r>
                        <a:rPr kumimoji="1" lang="ja-JP" altLang="en-US" sz="2800" dirty="0">
                          <a:latin typeface="KaiTi" panose="02010609060101010101" pitchFamily="49" charset="-122"/>
                          <a:ea typeface="KaiTi" panose="02010609060101010101" pitchFamily="49" charset="-122"/>
                        </a:rPr>
                        <a:t>・</a:t>
                      </a:r>
                      <a:r>
                        <a:rPr kumimoji="1" lang="en-US" altLang="ja-JP" sz="2800" dirty="0">
                          <a:latin typeface="KaiTi" panose="02010609060101010101" pitchFamily="49" charset="-122"/>
                          <a:ea typeface="KaiTi" panose="02010609060101010101" pitchFamily="49" charset="-122"/>
                        </a:rPr>
                        <a:t>6</a:t>
                      </a:r>
                      <a:r>
                        <a:rPr kumimoji="1" lang="ja-JP" altLang="en-US" sz="2800" dirty="0">
                          <a:latin typeface="KaiTi" panose="02010609060101010101" pitchFamily="49" charset="-122"/>
                          <a:ea typeface="KaiTi" panose="02010609060101010101" pitchFamily="49" charset="-122"/>
                        </a:rPr>
                        <a:t>年生</a:t>
                      </a:r>
                    </a:p>
                  </a:txBody>
                  <a:tcPr/>
                </a:tc>
                <a:extLst>
                  <a:ext uri="{0D108BD9-81ED-4DB2-BD59-A6C34878D82A}">
                    <a16:rowId xmlns:a16="http://schemas.microsoft.com/office/drawing/2014/main" val="2934218194"/>
                  </a:ext>
                </a:extLst>
              </a:tr>
              <a:tr h="1715542">
                <a:tc>
                  <a:txBody>
                    <a:bodyPr/>
                    <a:lstStyle/>
                    <a:p>
                      <a:pPr algn="ctr"/>
                      <a:endParaRPr kumimoji="1" lang="en-US" altLang="ja-JP" sz="3200" dirty="0">
                        <a:latin typeface="KaiTi" panose="02010609060101010101" pitchFamily="49" charset="-122"/>
                        <a:ea typeface="KaiTi" panose="02010609060101010101" pitchFamily="49" charset="-122"/>
                      </a:endParaRPr>
                    </a:p>
                    <a:p>
                      <a:pPr algn="ctr"/>
                      <a:endParaRPr kumimoji="1" lang="en-US" altLang="ja-JP" sz="3200" dirty="0">
                        <a:latin typeface="KaiTi" panose="02010609060101010101" pitchFamily="49" charset="-122"/>
                        <a:ea typeface="KaiTi" panose="02010609060101010101" pitchFamily="49" charset="-122"/>
                      </a:endParaRPr>
                    </a:p>
                    <a:p>
                      <a:pPr algn="ctr"/>
                      <a:r>
                        <a:rPr kumimoji="1" lang="ja-JP" altLang="en-US" sz="3200" dirty="0">
                          <a:latin typeface="KaiTi" panose="02010609060101010101" pitchFamily="49" charset="-122"/>
                          <a:ea typeface="KaiTi" panose="02010609060101010101" pitchFamily="49" charset="-122"/>
                        </a:rPr>
                        <a:t>教材</a:t>
                      </a:r>
                    </a:p>
                  </a:txBody>
                  <a:tcPr/>
                </a:tc>
                <a:tc>
                  <a:txBody>
                    <a:bodyPr/>
                    <a:lstStyle/>
                    <a:p>
                      <a:pPr algn="l"/>
                      <a:endParaRPr kumimoji="1" lang="en-US" altLang="ja-JP" sz="2400" dirty="0">
                        <a:latin typeface="KaiTi" panose="02010609060101010101" pitchFamily="49" charset="-122"/>
                        <a:ea typeface="KaiTi" panose="02010609060101010101" pitchFamily="49" charset="-122"/>
                      </a:endParaRPr>
                    </a:p>
                    <a:p>
                      <a:pPr algn="l"/>
                      <a:endParaRPr kumimoji="1" lang="en-US" altLang="ja-JP" sz="2400" dirty="0">
                        <a:latin typeface="KaiTi" panose="02010609060101010101" pitchFamily="49" charset="-122"/>
                        <a:ea typeface="KaiTi" panose="02010609060101010101" pitchFamily="49" charset="-122"/>
                      </a:endParaRPr>
                    </a:p>
                    <a:p>
                      <a:pPr algn="l"/>
                      <a:r>
                        <a:rPr kumimoji="1" lang="ja-JP" altLang="en-US" sz="2400" dirty="0">
                          <a:latin typeface="KaiTi" panose="02010609060101010101" pitchFamily="49" charset="-122"/>
                          <a:ea typeface="KaiTi" panose="02010609060101010101" pitchFamily="49" charset="-122"/>
                        </a:rPr>
                        <a:t>検定教科書を使用</a:t>
                      </a:r>
                    </a:p>
                  </a:txBody>
                  <a:tcPr/>
                </a:tc>
                <a:tc>
                  <a:txBody>
                    <a:bodyPr/>
                    <a:lstStyle/>
                    <a:p>
                      <a:pPr algn="ctr"/>
                      <a:r>
                        <a:rPr kumimoji="1" lang="ja-JP" altLang="en-US" sz="2400" dirty="0">
                          <a:latin typeface="KaiTi" panose="02010609060101010101" pitchFamily="49" charset="-122"/>
                          <a:ea typeface="KaiTi" panose="02010609060101010101" pitchFamily="49" charset="-122"/>
                        </a:rPr>
                        <a:t>市販の英米中心の児童英語教材を</a:t>
                      </a:r>
                      <a:endParaRPr kumimoji="1" lang="en-US" altLang="ja-JP" sz="2400" dirty="0">
                        <a:latin typeface="KaiTi" panose="02010609060101010101" pitchFamily="49" charset="-122"/>
                        <a:ea typeface="KaiTi" panose="02010609060101010101" pitchFamily="49" charset="-122"/>
                      </a:endParaRPr>
                    </a:p>
                    <a:p>
                      <a:pPr algn="ctr"/>
                      <a:r>
                        <a:rPr kumimoji="1" lang="ja-JP" altLang="en-US" sz="2400" dirty="0">
                          <a:latin typeface="KaiTi" panose="02010609060101010101" pitchFamily="49" charset="-122"/>
                          <a:ea typeface="KaiTi" panose="02010609060101010101" pitchFamily="49" charset="-122"/>
                        </a:rPr>
                        <a:t>使用</a:t>
                      </a:r>
                    </a:p>
                  </a:txBody>
                  <a:tcPr/>
                </a:tc>
                <a:tc>
                  <a:txBody>
                    <a:bodyPr/>
                    <a:lstStyle/>
                    <a:p>
                      <a:pPr algn="ctr"/>
                      <a:r>
                        <a:rPr kumimoji="1" lang="ja-JP" altLang="en-US" sz="2400" dirty="0">
                          <a:latin typeface="KaiTi" panose="02010609060101010101" pitchFamily="49" charset="-122"/>
                          <a:ea typeface="KaiTi" panose="02010609060101010101" pitchFamily="49" charset="-122"/>
                        </a:rPr>
                        <a:t>教科でないため、検定教科書はない。ただし、教育の均質化を図るため、国が編纂したものを使用</a:t>
                      </a:r>
                    </a:p>
                  </a:txBody>
                  <a:tcPr/>
                </a:tc>
                <a:extLst>
                  <a:ext uri="{0D108BD9-81ED-4DB2-BD59-A6C34878D82A}">
                    <a16:rowId xmlns:a16="http://schemas.microsoft.com/office/drawing/2014/main" val="4166743177"/>
                  </a:ext>
                </a:extLst>
              </a:tr>
            </a:tbl>
          </a:graphicData>
        </a:graphic>
      </p:graphicFrame>
    </p:spTree>
    <p:extLst>
      <p:ext uri="{BB962C8B-B14F-4D97-AF65-F5344CB8AC3E}">
        <p14:creationId xmlns:p14="http://schemas.microsoft.com/office/powerpoint/2010/main" val="3197696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E569D-A72A-5390-E1BE-D97C329472A5}"/>
              </a:ext>
            </a:extLst>
          </p:cNvPr>
          <p:cNvSpPr>
            <a:spLocks noGrp="1"/>
          </p:cNvSpPr>
          <p:nvPr>
            <p:ph type="title"/>
          </p:nvPr>
        </p:nvSpPr>
        <p:spPr>
          <a:xfrm>
            <a:off x="547897" y="1191802"/>
            <a:ext cx="11096205" cy="5369103"/>
          </a:xfrm>
        </p:spPr>
        <p:txBody>
          <a:bodyPr>
            <a:normAutofit/>
          </a:bodyPr>
          <a:lstStyle/>
          <a:p>
            <a:pPr algn="l"/>
            <a:r>
              <a:rPr kumimoji="1" lang="ja-JP" altLang="en-US" sz="3600" dirty="0">
                <a:latin typeface="KaiTi" panose="02010609060101010101" pitchFamily="49" charset="-122"/>
                <a:ea typeface="KaiTi" panose="02010609060101010101" pitchFamily="49" charset="-122"/>
              </a:rPr>
              <a:t>１．日本における小学校の英語教育について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latin typeface="KaiTi" panose="02010609060101010101" pitchFamily="49" charset="-122"/>
                <a:ea typeface="KaiTi" panose="02010609060101010101" pitchFamily="49" charset="-122"/>
              </a:rPr>
              <a:t>２</a:t>
            </a:r>
            <a:r>
              <a:rPr kumimoji="1" lang="ja-JP" altLang="en-US" sz="3600" dirty="0">
                <a:latin typeface="KaiTi" panose="02010609060101010101" pitchFamily="49" charset="-122"/>
                <a:ea typeface="KaiTi" panose="02010609060101010101" pitchFamily="49" charset="-122"/>
              </a:rPr>
              <a:t>．中国における小学校の英語教育について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latin typeface="KaiTi" panose="02010609060101010101" pitchFamily="49" charset="-122"/>
                <a:ea typeface="KaiTi" panose="02010609060101010101" pitchFamily="49" charset="-122"/>
              </a:rPr>
              <a:t>３</a:t>
            </a:r>
            <a:r>
              <a:rPr kumimoji="1" lang="ja-JP" altLang="en-US" sz="3600" dirty="0">
                <a:latin typeface="KaiTi" panose="02010609060101010101" pitchFamily="49" charset="-122"/>
                <a:ea typeface="KaiTi" panose="02010609060101010101" pitchFamily="49" charset="-122"/>
              </a:rPr>
              <a:t>．台湾における小学校の英語教育について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latin typeface="KaiTi" panose="02010609060101010101" pitchFamily="49" charset="-122"/>
                <a:ea typeface="KaiTi" panose="02010609060101010101" pitchFamily="49" charset="-122"/>
              </a:rPr>
              <a:t>４</a:t>
            </a:r>
            <a:r>
              <a:rPr kumimoji="1" lang="ja-JP" altLang="en-US" sz="3600" dirty="0">
                <a:latin typeface="KaiTi" panose="02010609060101010101" pitchFamily="49" charset="-122"/>
                <a:ea typeface="KaiTi" panose="02010609060101010101" pitchFamily="49" charset="-122"/>
              </a:rPr>
              <a:t>．中国・台湾と日本の小学校英語教育を比較して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kumimoji="1" lang="ja-JP" altLang="en-US" sz="3600" dirty="0">
                <a:latin typeface="KaiTi" panose="02010609060101010101" pitchFamily="49" charset="-122"/>
                <a:ea typeface="KaiTi" panose="02010609060101010101" pitchFamily="49" charset="-122"/>
              </a:rPr>
              <a:t>５．日本型英語教育を築くために</a:t>
            </a:r>
          </a:p>
        </p:txBody>
      </p:sp>
      <p:sp>
        <p:nvSpPr>
          <p:cNvPr id="4" name="テキスト ボックス 3">
            <a:extLst>
              <a:ext uri="{FF2B5EF4-FFF2-40B4-BE49-F238E27FC236}">
                <a16:creationId xmlns:a16="http://schemas.microsoft.com/office/drawing/2014/main" id="{2532FA69-FE40-014A-0BA8-EBEBEB9491EE}"/>
              </a:ext>
            </a:extLst>
          </p:cNvPr>
          <p:cNvSpPr txBox="1"/>
          <p:nvPr/>
        </p:nvSpPr>
        <p:spPr>
          <a:xfrm>
            <a:off x="547897" y="483916"/>
            <a:ext cx="3811711" cy="707886"/>
          </a:xfrm>
          <a:prstGeom prst="rect">
            <a:avLst/>
          </a:prstGeom>
          <a:noFill/>
        </p:spPr>
        <p:txBody>
          <a:bodyPr wrap="square" rtlCol="0">
            <a:spAutoFit/>
          </a:bodyPr>
          <a:lstStyle/>
          <a:p>
            <a:r>
              <a:rPr kumimoji="1" lang="ja-JP" altLang="en-US" sz="4000" b="1" dirty="0">
                <a:latin typeface="KaiTi" panose="02010609060101010101" pitchFamily="49" charset="-122"/>
                <a:ea typeface="KaiTi" panose="02010609060101010101" pitchFamily="49" charset="-122"/>
              </a:rPr>
              <a:t>～説明の手順～</a:t>
            </a:r>
          </a:p>
        </p:txBody>
      </p:sp>
    </p:spTree>
    <p:extLst>
      <p:ext uri="{BB962C8B-B14F-4D97-AF65-F5344CB8AC3E}">
        <p14:creationId xmlns:p14="http://schemas.microsoft.com/office/powerpoint/2010/main" val="4182477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lang="en-US" altLang="ja-JP" sz="3600" dirty="0">
                <a:latin typeface="KaiTi" panose="02010609060101010101" pitchFamily="49" charset="-122"/>
                <a:ea typeface="KaiTi" panose="02010609060101010101" pitchFamily="49" charset="-122"/>
              </a:rPr>
              <a:t>4.</a:t>
            </a:r>
            <a:r>
              <a:rPr kumimoji="1" lang="ja-JP" altLang="en-US" sz="3600" dirty="0">
                <a:latin typeface="KaiTi" panose="02010609060101010101" pitchFamily="49" charset="-122"/>
                <a:ea typeface="KaiTi" panose="02010609060101010101" pitchFamily="49" charset="-122"/>
              </a:rPr>
              <a:t>中国・台湾と日本の小学校英語教育を比較して</a:t>
            </a:r>
            <a:br>
              <a:rPr lang="en-US" altLang="ja-JP" sz="3600" dirty="0">
                <a:latin typeface="KaiTi" panose="02010609060101010101" pitchFamily="49" charset="-122"/>
                <a:ea typeface="KaiTi" panose="02010609060101010101" pitchFamily="49" charset="-122"/>
              </a:rPr>
            </a:br>
            <a:endParaRPr kumimoji="1" lang="ja-JP" altLang="en-US" sz="3600" dirty="0">
              <a:latin typeface="KaiTi" panose="02010609060101010101" pitchFamily="49" charset="-122"/>
              <a:ea typeface="KaiTi" panose="02010609060101010101" pitchFamily="49" charset="-122"/>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238703911"/>
              </p:ext>
            </p:extLst>
          </p:nvPr>
        </p:nvGraphicFramePr>
        <p:xfrm>
          <a:off x="387532" y="1228238"/>
          <a:ext cx="11416936" cy="5438663"/>
        </p:xfrm>
        <a:graphic>
          <a:graphicData uri="http://schemas.openxmlformats.org/drawingml/2006/table">
            <a:tbl>
              <a:tblPr firstRow="1" bandRow="1">
                <a:tableStyleId>{073A0DAA-6AF3-43AB-8588-CEC1D06C72B9}</a:tableStyleId>
              </a:tblPr>
              <a:tblGrid>
                <a:gridCol w="2854234">
                  <a:extLst>
                    <a:ext uri="{9D8B030D-6E8A-4147-A177-3AD203B41FA5}">
                      <a16:colId xmlns:a16="http://schemas.microsoft.com/office/drawing/2014/main" val="3987032888"/>
                    </a:ext>
                  </a:extLst>
                </a:gridCol>
                <a:gridCol w="2854234">
                  <a:extLst>
                    <a:ext uri="{9D8B030D-6E8A-4147-A177-3AD203B41FA5}">
                      <a16:colId xmlns:a16="http://schemas.microsoft.com/office/drawing/2014/main" val="1171453906"/>
                    </a:ext>
                  </a:extLst>
                </a:gridCol>
                <a:gridCol w="2854234">
                  <a:extLst>
                    <a:ext uri="{9D8B030D-6E8A-4147-A177-3AD203B41FA5}">
                      <a16:colId xmlns:a16="http://schemas.microsoft.com/office/drawing/2014/main" val="1746050943"/>
                    </a:ext>
                  </a:extLst>
                </a:gridCol>
                <a:gridCol w="2854234">
                  <a:extLst>
                    <a:ext uri="{9D8B030D-6E8A-4147-A177-3AD203B41FA5}">
                      <a16:colId xmlns:a16="http://schemas.microsoft.com/office/drawing/2014/main" val="2052826646"/>
                    </a:ext>
                  </a:extLst>
                </a:gridCol>
              </a:tblGrid>
              <a:tr h="575085">
                <a:tc>
                  <a:txBody>
                    <a:bodyPr/>
                    <a:lstStyle/>
                    <a:p>
                      <a:pPr algn="ctr"/>
                      <a:r>
                        <a:rPr kumimoji="1" lang="ja-JP" altLang="en-US" sz="3200" dirty="0">
                          <a:latin typeface="KaiTi" panose="02010609060101010101" pitchFamily="49" charset="-122"/>
                          <a:ea typeface="KaiTi" panose="02010609060101010101" pitchFamily="49" charset="-122"/>
                        </a:rPr>
                        <a:t>比較項目／国</a:t>
                      </a:r>
                    </a:p>
                  </a:txBody>
                  <a:tcPr/>
                </a:tc>
                <a:tc>
                  <a:txBody>
                    <a:bodyPr/>
                    <a:lstStyle/>
                    <a:p>
                      <a:pPr algn="ctr"/>
                      <a:r>
                        <a:rPr kumimoji="1" lang="ja-JP" altLang="en-US" sz="3200" dirty="0">
                          <a:latin typeface="KaiTi" panose="02010609060101010101" pitchFamily="49" charset="-122"/>
                          <a:ea typeface="KaiTi" panose="02010609060101010101" pitchFamily="49" charset="-122"/>
                        </a:rPr>
                        <a:t>中国</a:t>
                      </a:r>
                    </a:p>
                  </a:txBody>
                  <a:tcPr/>
                </a:tc>
                <a:tc>
                  <a:txBody>
                    <a:bodyPr/>
                    <a:lstStyle/>
                    <a:p>
                      <a:pPr algn="ctr"/>
                      <a:r>
                        <a:rPr kumimoji="1" lang="ja-JP" altLang="en-US" sz="3200" dirty="0">
                          <a:latin typeface="KaiTi" panose="02010609060101010101" pitchFamily="49" charset="-122"/>
                          <a:ea typeface="KaiTi" panose="02010609060101010101" pitchFamily="49" charset="-122"/>
                        </a:rPr>
                        <a:t>台湾</a:t>
                      </a:r>
                    </a:p>
                  </a:txBody>
                  <a:tcPr/>
                </a:tc>
                <a:tc>
                  <a:txBody>
                    <a:bodyPr/>
                    <a:lstStyle/>
                    <a:p>
                      <a:pPr algn="ctr"/>
                      <a:r>
                        <a:rPr kumimoji="1" lang="ja-JP" altLang="en-US" sz="3200" dirty="0">
                          <a:latin typeface="KaiTi" panose="02010609060101010101" pitchFamily="49" charset="-122"/>
                          <a:ea typeface="KaiTi" panose="02010609060101010101" pitchFamily="49" charset="-122"/>
                        </a:rPr>
                        <a:t>日本</a:t>
                      </a:r>
                    </a:p>
                  </a:txBody>
                  <a:tcPr/>
                </a:tc>
                <a:extLst>
                  <a:ext uri="{0D108BD9-81ED-4DB2-BD59-A6C34878D82A}">
                    <a16:rowId xmlns:a16="http://schemas.microsoft.com/office/drawing/2014/main" val="532658551"/>
                  </a:ext>
                </a:extLst>
              </a:tr>
              <a:tr h="1097190">
                <a:tc>
                  <a:txBody>
                    <a:bodyPr/>
                    <a:lstStyle/>
                    <a:p>
                      <a:pPr algn="ctr"/>
                      <a:r>
                        <a:rPr kumimoji="1" lang="ja-JP" altLang="en-US" sz="3200" dirty="0">
                          <a:latin typeface="KaiTi" panose="02010609060101010101" pitchFamily="49" charset="-122"/>
                          <a:ea typeface="KaiTi" panose="02010609060101010101" pitchFamily="49" charset="-122"/>
                        </a:rPr>
                        <a:t>授業担当者</a:t>
                      </a:r>
                    </a:p>
                  </a:txBody>
                  <a:tcPr/>
                </a:tc>
                <a:tc>
                  <a:txBody>
                    <a:bodyPr/>
                    <a:lstStyle/>
                    <a:p>
                      <a:pPr algn="ctr"/>
                      <a:r>
                        <a:rPr kumimoji="1" lang="ja-JP" altLang="en-US" sz="2200" dirty="0">
                          <a:latin typeface="KaiTi" panose="02010609060101010101" pitchFamily="49" charset="-122"/>
                          <a:ea typeface="KaiTi" panose="02010609060101010101" pitchFamily="49" charset="-122"/>
                        </a:rPr>
                        <a:t>担任教師または</a:t>
                      </a:r>
                      <a:endParaRPr kumimoji="1" lang="en-US" altLang="ja-JP" sz="2200" dirty="0">
                        <a:latin typeface="KaiTi" panose="02010609060101010101" pitchFamily="49" charset="-122"/>
                        <a:ea typeface="KaiTi" panose="02010609060101010101" pitchFamily="49" charset="-122"/>
                      </a:endParaRPr>
                    </a:p>
                    <a:p>
                      <a:pPr algn="ctr"/>
                      <a:r>
                        <a:rPr kumimoji="1" lang="ja-JP" altLang="en-US" sz="2200" dirty="0">
                          <a:latin typeface="KaiTi" panose="02010609060101010101" pitchFamily="49" charset="-122"/>
                          <a:ea typeface="KaiTi" panose="02010609060101010101" pitchFamily="49" charset="-122"/>
                        </a:rPr>
                        <a:t>英語専科教員</a:t>
                      </a:r>
                    </a:p>
                  </a:txBody>
                  <a:tcPr/>
                </a:tc>
                <a:tc>
                  <a:txBody>
                    <a:bodyPr/>
                    <a:lstStyle/>
                    <a:p>
                      <a:pPr algn="ctr"/>
                      <a:r>
                        <a:rPr kumimoji="1" lang="ja-JP" altLang="en-US" sz="2200" dirty="0">
                          <a:latin typeface="KaiTi" panose="02010609060101010101" pitchFamily="49" charset="-122"/>
                          <a:ea typeface="KaiTi" panose="02010609060101010101" pitchFamily="49" charset="-122"/>
                        </a:rPr>
                        <a:t>小学校教員が担当</a:t>
                      </a:r>
                      <a:endParaRPr kumimoji="1" lang="en-US" altLang="ja-JP" sz="2200" dirty="0">
                        <a:latin typeface="KaiTi" panose="02010609060101010101" pitchFamily="49" charset="-122"/>
                        <a:ea typeface="KaiTi" panose="02010609060101010101" pitchFamily="49" charset="-122"/>
                      </a:endParaRPr>
                    </a:p>
                    <a:p>
                      <a:pPr algn="ctr"/>
                      <a:r>
                        <a:rPr kumimoji="1" lang="ja-JP" altLang="en-US" sz="1800" dirty="0">
                          <a:latin typeface="KaiTi" panose="02010609060101010101" pitchFamily="49" charset="-122"/>
                          <a:ea typeface="KaiTi" panose="02010609060101010101" pitchFamily="49" charset="-122"/>
                        </a:rPr>
                        <a:t>（英語教育のトレーニングを受けていない教師が英語を教えている）</a:t>
                      </a:r>
                    </a:p>
                  </a:txBody>
                  <a:tcPr/>
                </a:tc>
                <a:tc>
                  <a:txBody>
                    <a:bodyPr/>
                    <a:lstStyle/>
                    <a:p>
                      <a:pPr algn="ctr"/>
                      <a:r>
                        <a:rPr kumimoji="1" lang="ja-JP" altLang="en-US" sz="2200" dirty="0">
                          <a:latin typeface="KaiTi" panose="02010609060101010101" pitchFamily="49" charset="-122"/>
                          <a:ea typeface="KaiTi" panose="02010609060101010101" pitchFamily="49" charset="-122"/>
                        </a:rPr>
                        <a:t>担任教師と外国語指導助手などと</a:t>
                      </a:r>
                      <a:r>
                        <a:rPr kumimoji="1" lang="en-US" altLang="ja-JP" sz="2200" dirty="0">
                          <a:latin typeface="KaiTi" panose="02010609060101010101" pitchFamily="49" charset="-122"/>
                          <a:ea typeface="KaiTi" panose="02010609060101010101" pitchFamily="49" charset="-122"/>
                        </a:rPr>
                        <a:t>TT</a:t>
                      </a:r>
                    </a:p>
                    <a:p>
                      <a:pPr algn="ctr"/>
                      <a:r>
                        <a:rPr kumimoji="1" lang="ja-JP" altLang="en-US" sz="2200" dirty="0">
                          <a:latin typeface="KaiTi" panose="02010609060101010101" pitchFamily="49" charset="-122"/>
                          <a:ea typeface="KaiTi" panose="02010609060101010101" pitchFamily="49" charset="-122"/>
                        </a:rPr>
                        <a:t>（</a:t>
                      </a:r>
                      <a:r>
                        <a:rPr kumimoji="1" lang="en-US" altLang="ja-JP" sz="2200" dirty="0">
                          <a:latin typeface="KaiTi" panose="02010609060101010101" pitchFamily="49" charset="-122"/>
                          <a:ea typeface="KaiTi" panose="02010609060101010101" pitchFamily="49" charset="-122"/>
                        </a:rPr>
                        <a:t>Team-teaching</a:t>
                      </a:r>
                      <a:r>
                        <a:rPr kumimoji="1" lang="ja-JP" altLang="en-US" sz="2200" dirty="0">
                          <a:latin typeface="KaiTi" panose="02010609060101010101" pitchFamily="49" charset="-122"/>
                          <a:ea typeface="KaiTi" panose="02010609060101010101" pitchFamily="49" charset="-122"/>
                        </a:rPr>
                        <a:t>）</a:t>
                      </a:r>
                    </a:p>
                  </a:txBody>
                  <a:tcPr/>
                </a:tc>
                <a:extLst>
                  <a:ext uri="{0D108BD9-81ED-4DB2-BD59-A6C34878D82A}">
                    <a16:rowId xmlns:a16="http://schemas.microsoft.com/office/drawing/2014/main" val="338162733"/>
                  </a:ext>
                </a:extLst>
              </a:tr>
              <a:tr h="1842023">
                <a:tc>
                  <a:txBody>
                    <a:bodyPr/>
                    <a:lstStyle/>
                    <a:p>
                      <a:pPr algn="ctr"/>
                      <a:endParaRPr kumimoji="1" lang="en-US" altLang="ja-JP" sz="3200" dirty="0">
                        <a:latin typeface="KaiTi" panose="02010609060101010101" pitchFamily="49" charset="-122"/>
                        <a:ea typeface="KaiTi" panose="02010609060101010101" pitchFamily="49" charset="-122"/>
                      </a:endParaRPr>
                    </a:p>
                    <a:p>
                      <a:pPr algn="ctr"/>
                      <a:r>
                        <a:rPr kumimoji="1" lang="ja-JP" altLang="en-US" sz="3200" dirty="0">
                          <a:latin typeface="KaiTi" panose="02010609060101010101" pitchFamily="49" charset="-122"/>
                          <a:ea typeface="KaiTi" panose="02010609060101010101" pitchFamily="49" charset="-122"/>
                        </a:rPr>
                        <a:t>教員研修</a:t>
                      </a:r>
                    </a:p>
                  </a:txBody>
                  <a:tcPr/>
                </a:tc>
                <a:tc>
                  <a:txBody>
                    <a:bodyPr/>
                    <a:lstStyle/>
                    <a:p>
                      <a:pPr algn="ctr"/>
                      <a:r>
                        <a:rPr kumimoji="1" lang="ja-JP" altLang="en-US" sz="2200" dirty="0">
                          <a:latin typeface="KaiTi" panose="02010609060101010101" pitchFamily="49" charset="-122"/>
                          <a:ea typeface="KaiTi" panose="02010609060101010101" pitchFamily="49" charset="-122"/>
                        </a:rPr>
                        <a:t>初任者には</a:t>
                      </a:r>
                      <a:r>
                        <a:rPr kumimoji="1" lang="en-US" altLang="ja-JP" sz="2200" dirty="0">
                          <a:latin typeface="KaiTi" panose="02010609060101010101" pitchFamily="49" charset="-122"/>
                          <a:ea typeface="KaiTi" panose="02010609060101010101" pitchFamily="49" charset="-122"/>
                        </a:rPr>
                        <a:t>120</a:t>
                      </a:r>
                      <a:r>
                        <a:rPr kumimoji="1" lang="ja-JP" altLang="en-US" sz="2200" dirty="0">
                          <a:latin typeface="KaiTi" panose="02010609060101010101" pitchFamily="49" charset="-122"/>
                          <a:ea typeface="KaiTi" panose="02010609060101010101" pitchFamily="49" charset="-122"/>
                        </a:rPr>
                        <a:t>時間、現職で英語を担当する教員には</a:t>
                      </a:r>
                      <a:r>
                        <a:rPr kumimoji="1" lang="en-US" altLang="ja-JP" sz="2200" dirty="0">
                          <a:latin typeface="KaiTi" panose="02010609060101010101" pitchFamily="49" charset="-122"/>
                          <a:ea typeface="KaiTi" panose="02010609060101010101" pitchFamily="49" charset="-122"/>
                        </a:rPr>
                        <a:t>240</a:t>
                      </a:r>
                      <a:r>
                        <a:rPr kumimoji="1" lang="ja-JP" altLang="en-US" sz="2200" dirty="0">
                          <a:latin typeface="KaiTi" panose="02010609060101010101" pitchFamily="49" charset="-122"/>
                          <a:ea typeface="KaiTi" panose="02010609060101010101" pitchFamily="49" charset="-122"/>
                        </a:rPr>
                        <a:t>時間の研修を実施</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dirty="0">
                          <a:latin typeface="KaiTi" panose="02010609060101010101" pitchFamily="49" charset="-122"/>
                          <a:ea typeface="KaiTi" panose="02010609060101010101" pitchFamily="49" charset="-122"/>
                        </a:rPr>
                        <a:t>教員試験合格者に対し、英語</a:t>
                      </a:r>
                      <a:r>
                        <a:rPr kumimoji="1" lang="en-US" altLang="ja-JP" sz="2200" dirty="0">
                          <a:latin typeface="KaiTi" panose="02010609060101010101" pitchFamily="49" charset="-122"/>
                          <a:ea typeface="KaiTi" panose="02010609060101010101" pitchFamily="49" charset="-122"/>
                        </a:rPr>
                        <a:t>4</a:t>
                      </a:r>
                      <a:r>
                        <a:rPr kumimoji="1" lang="ja-JP" altLang="en-US" sz="2200" dirty="0">
                          <a:latin typeface="KaiTi" panose="02010609060101010101" pitchFamily="49" charset="-122"/>
                          <a:ea typeface="KaiTi" panose="02010609060101010101" pitchFamily="49" charset="-122"/>
                        </a:rPr>
                        <a:t>技能に関する研修（</a:t>
                      </a:r>
                      <a:r>
                        <a:rPr kumimoji="1" lang="en-US" altLang="ja-JP" sz="2200" dirty="0">
                          <a:latin typeface="KaiTi" panose="02010609060101010101" pitchFamily="49" charset="-122"/>
                          <a:ea typeface="KaiTi" panose="02010609060101010101" pitchFamily="49" charset="-122"/>
                        </a:rPr>
                        <a:t>240</a:t>
                      </a:r>
                      <a:r>
                        <a:rPr kumimoji="1" lang="ja-JP" altLang="en-US" sz="2200" dirty="0">
                          <a:latin typeface="KaiTi" panose="02010609060101010101" pitchFamily="49" charset="-122"/>
                          <a:ea typeface="KaiTi" panose="02010609060101010101" pitchFamily="49" charset="-122"/>
                        </a:rPr>
                        <a:t>時間）と英語指導に関する研修（</a:t>
                      </a:r>
                      <a:r>
                        <a:rPr kumimoji="1" lang="en-US" altLang="ja-JP" sz="2200" dirty="0">
                          <a:latin typeface="KaiTi" panose="02010609060101010101" pitchFamily="49" charset="-122"/>
                          <a:ea typeface="KaiTi" panose="02010609060101010101" pitchFamily="49" charset="-122"/>
                        </a:rPr>
                        <a:t>120</a:t>
                      </a:r>
                      <a:r>
                        <a:rPr kumimoji="1" lang="ja-JP" altLang="en-US" sz="2200" dirty="0">
                          <a:latin typeface="KaiTi" panose="02010609060101010101" pitchFamily="49" charset="-122"/>
                          <a:ea typeface="KaiTi" panose="02010609060101010101" pitchFamily="49" charset="-122"/>
                        </a:rPr>
                        <a:t>時間）を実施</a:t>
                      </a:r>
                    </a:p>
                  </a:txBody>
                  <a:tcPr/>
                </a:tc>
                <a:tc>
                  <a:txBody>
                    <a:bodyPr/>
                    <a:lstStyle/>
                    <a:p>
                      <a:pPr algn="ctr"/>
                      <a:r>
                        <a:rPr kumimoji="1" lang="ja-JP" altLang="en-US" sz="2200" dirty="0">
                          <a:latin typeface="KaiTi" panose="02010609060101010101" pitchFamily="49" charset="-122"/>
                          <a:ea typeface="KaiTi" panose="02010609060101010101" pitchFamily="49" charset="-122"/>
                        </a:rPr>
                        <a:t>担任教師に対する研修は自治体教育委員会により実施</a:t>
                      </a:r>
                    </a:p>
                  </a:txBody>
                  <a:tcPr/>
                </a:tc>
                <a:extLst>
                  <a:ext uri="{0D108BD9-81ED-4DB2-BD59-A6C34878D82A}">
                    <a16:rowId xmlns:a16="http://schemas.microsoft.com/office/drawing/2014/main" val="3322429968"/>
                  </a:ext>
                </a:extLst>
              </a:tr>
              <a:tr h="1448656">
                <a:tc>
                  <a:txBody>
                    <a:bodyPr/>
                    <a:lstStyle/>
                    <a:p>
                      <a:pPr algn="ctr"/>
                      <a:endParaRPr kumimoji="1" lang="en-US" altLang="ja-JP" sz="3200" dirty="0">
                        <a:latin typeface="KaiTi" panose="02010609060101010101" pitchFamily="49" charset="-122"/>
                        <a:ea typeface="KaiTi" panose="02010609060101010101" pitchFamily="49" charset="-122"/>
                      </a:endParaRPr>
                    </a:p>
                    <a:p>
                      <a:pPr algn="ctr"/>
                      <a:r>
                        <a:rPr kumimoji="1" lang="ja-JP" altLang="en-US" sz="3200" dirty="0">
                          <a:latin typeface="KaiTi" panose="02010609060101010101" pitchFamily="49" charset="-122"/>
                          <a:ea typeface="KaiTi" panose="02010609060101010101" pitchFamily="49" charset="-122"/>
                        </a:rPr>
                        <a:t>教員養成</a:t>
                      </a:r>
                    </a:p>
                  </a:txBody>
                  <a:tcPr/>
                </a:tc>
                <a:tc>
                  <a:txBody>
                    <a:bodyPr/>
                    <a:lstStyle/>
                    <a:p>
                      <a:pPr algn="ctr"/>
                      <a:r>
                        <a:rPr kumimoji="1" lang="ja-JP" altLang="en-US" sz="2200" dirty="0">
                          <a:latin typeface="KaiTi" panose="02010609060101010101" pitchFamily="49" charset="-122"/>
                          <a:ea typeface="KaiTi" panose="02010609060101010101" pitchFamily="49" charset="-122"/>
                        </a:rPr>
                        <a:t>教科担任制のため小学校英語教員を育成する教員養成プログラムがある</a:t>
                      </a:r>
                    </a:p>
                  </a:txBody>
                  <a:tcPr/>
                </a:tc>
                <a:tc>
                  <a:txBody>
                    <a:bodyPr/>
                    <a:lstStyle/>
                    <a:p>
                      <a:pPr algn="ctr"/>
                      <a:r>
                        <a:rPr kumimoji="1" lang="ja-JP" altLang="en-US" sz="2200" dirty="0">
                          <a:latin typeface="KaiTi" panose="02010609060101010101" pitchFamily="49" charset="-122"/>
                          <a:ea typeface="KaiTi" panose="02010609060101010101" pitchFamily="49" charset="-122"/>
                        </a:rPr>
                        <a:t>師範学院の</a:t>
                      </a:r>
                    </a:p>
                    <a:p>
                      <a:pPr algn="ctr"/>
                      <a:r>
                        <a:rPr kumimoji="1" lang="ja-JP" altLang="en-US" sz="2200" dirty="0">
                          <a:latin typeface="KaiTi" panose="02010609060101010101" pitchFamily="49" charset="-122"/>
                          <a:ea typeface="KaiTi" panose="02010609060101010101" pitchFamily="49" charset="-122"/>
                        </a:rPr>
                        <a:t>児童英語教育系卒業というルートの他に</a:t>
                      </a:r>
                      <a:r>
                        <a:rPr kumimoji="1" lang="en-US" altLang="ja-JP" sz="2200" dirty="0">
                          <a:latin typeface="KaiTi" panose="02010609060101010101" pitchFamily="49" charset="-122"/>
                          <a:ea typeface="KaiTi" panose="02010609060101010101" pitchFamily="49" charset="-122"/>
                        </a:rPr>
                        <a:t>､</a:t>
                      </a:r>
                      <a:r>
                        <a:rPr kumimoji="1" lang="ja-JP" altLang="en-US" sz="2200" dirty="0">
                          <a:latin typeface="KaiTi" panose="02010609060101010101" pitchFamily="49" charset="-122"/>
                          <a:ea typeface="KaiTi" panose="02010609060101010101" pitchFamily="49" charset="-122"/>
                        </a:rPr>
                        <a:t>様々なルートが新たにできている。</a:t>
                      </a:r>
                    </a:p>
                  </a:txBody>
                  <a:tcPr/>
                </a:tc>
                <a:tc>
                  <a:txBody>
                    <a:bodyPr/>
                    <a:lstStyle/>
                    <a:p>
                      <a:pPr algn="ctr"/>
                      <a:r>
                        <a:rPr kumimoji="1" lang="ja-JP" altLang="en-US" sz="2200" dirty="0">
                          <a:latin typeface="KaiTi" panose="02010609060101010101" pitchFamily="49" charset="-122"/>
                          <a:ea typeface="KaiTi" panose="02010609060101010101" pitchFamily="49" charset="-122"/>
                        </a:rPr>
                        <a:t>教員養成課程には位置づけられていない</a:t>
                      </a:r>
                    </a:p>
                  </a:txBody>
                  <a:tcPr/>
                </a:tc>
                <a:extLst>
                  <a:ext uri="{0D108BD9-81ED-4DB2-BD59-A6C34878D82A}">
                    <a16:rowId xmlns:a16="http://schemas.microsoft.com/office/drawing/2014/main" val="289181121"/>
                  </a:ext>
                </a:extLst>
              </a:tr>
            </a:tbl>
          </a:graphicData>
        </a:graphic>
      </p:graphicFrame>
    </p:spTree>
    <p:extLst>
      <p:ext uri="{BB962C8B-B14F-4D97-AF65-F5344CB8AC3E}">
        <p14:creationId xmlns:p14="http://schemas.microsoft.com/office/powerpoint/2010/main" val="2030178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fontScale="90000"/>
          </a:bodyPr>
          <a:lstStyle/>
          <a:p>
            <a:r>
              <a:rPr lang="en-US" altLang="ja-JP" sz="3600" dirty="0">
                <a:latin typeface="KaiTi" panose="02010609060101010101" pitchFamily="49" charset="-122"/>
                <a:ea typeface="KaiTi" panose="02010609060101010101" pitchFamily="49" charset="-122"/>
              </a:rPr>
              <a:t>4.</a:t>
            </a:r>
            <a:r>
              <a:rPr kumimoji="1" lang="ja-JP" altLang="en-US" sz="3600" dirty="0">
                <a:latin typeface="KaiTi" panose="02010609060101010101" pitchFamily="49" charset="-122"/>
                <a:ea typeface="KaiTi" panose="02010609060101010101" pitchFamily="49" charset="-122"/>
              </a:rPr>
              <a:t>中国・台湾と日本の小学校英語教育を比較して</a:t>
            </a:r>
            <a:br>
              <a:rPr kumimoji="1" lang="en-US" altLang="ja-JP" sz="3600" dirty="0">
                <a:latin typeface="KaiTi" panose="02010609060101010101" pitchFamily="49" charset="-122"/>
                <a:ea typeface="KaiTi" panose="02010609060101010101" pitchFamily="49" charset="-122"/>
              </a:rPr>
            </a:br>
            <a:r>
              <a:rPr kumimoji="1" lang="en-US" altLang="ja-JP" sz="3600" dirty="0">
                <a:latin typeface="KaiTi" panose="02010609060101010101" pitchFamily="49" charset="-122"/>
                <a:ea typeface="KaiTi" panose="02010609060101010101" pitchFamily="49" charset="-122"/>
              </a:rPr>
              <a:t>―</a:t>
            </a:r>
            <a:r>
              <a:rPr kumimoji="1" lang="ja-JP" altLang="en-US" sz="3600" dirty="0">
                <a:latin typeface="KaiTi" panose="02010609060101010101" pitchFamily="49" charset="-122"/>
                <a:ea typeface="KaiTi" panose="02010609060101010101" pitchFamily="49" charset="-122"/>
              </a:rPr>
              <a:t>台湾における教員養成の例</a:t>
            </a:r>
            <a:r>
              <a:rPr kumimoji="1" lang="en-US" altLang="ja-JP" sz="3600" dirty="0">
                <a:latin typeface="KaiTi" panose="02010609060101010101" pitchFamily="49" charset="-122"/>
                <a:ea typeface="KaiTi" panose="02010609060101010101" pitchFamily="49" charset="-122"/>
              </a:rPr>
              <a:t>―</a:t>
            </a:r>
            <a:br>
              <a:rPr lang="en-US" altLang="ja-JP" sz="3600" dirty="0">
                <a:latin typeface="KaiTi" panose="02010609060101010101" pitchFamily="49" charset="-122"/>
                <a:ea typeface="KaiTi" panose="02010609060101010101" pitchFamily="49" charset="-122"/>
              </a:rPr>
            </a:br>
            <a:endParaRPr kumimoji="1" lang="ja-JP" altLang="en-US" sz="3600" dirty="0">
              <a:latin typeface="KaiTi" panose="02010609060101010101" pitchFamily="49" charset="-122"/>
              <a:ea typeface="KaiTi" panose="02010609060101010101" pitchFamily="49" charset="-122"/>
            </a:endParaRPr>
          </a:p>
        </p:txBody>
      </p:sp>
      <p:pic>
        <p:nvPicPr>
          <p:cNvPr id="7" name="コンテンツ プレースホルダー 6">
            <a:extLst>
              <a:ext uri="{FF2B5EF4-FFF2-40B4-BE49-F238E27FC236}">
                <a16:creationId xmlns:a16="http://schemas.microsoft.com/office/drawing/2014/main" id="{A55F8B4E-3DB9-B2D5-0FC3-E8512B039D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9224" y="963177"/>
            <a:ext cx="9433551" cy="5784133"/>
          </a:xfrm>
        </p:spPr>
      </p:pic>
    </p:spTree>
    <p:extLst>
      <p:ext uri="{BB962C8B-B14F-4D97-AF65-F5344CB8AC3E}">
        <p14:creationId xmlns:p14="http://schemas.microsoft.com/office/powerpoint/2010/main" val="3200492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lang="en-US" altLang="ja-JP" sz="3600" dirty="0">
                <a:latin typeface="KaiTi" panose="02010609060101010101" pitchFamily="49" charset="-122"/>
                <a:ea typeface="KaiTi" panose="02010609060101010101" pitchFamily="49" charset="-122"/>
              </a:rPr>
              <a:t>4.</a:t>
            </a:r>
            <a:r>
              <a:rPr kumimoji="1" lang="ja-JP" altLang="en-US" sz="3600" dirty="0">
                <a:latin typeface="KaiTi" panose="02010609060101010101" pitchFamily="49" charset="-122"/>
                <a:ea typeface="KaiTi" panose="02010609060101010101" pitchFamily="49" charset="-122"/>
              </a:rPr>
              <a:t>中国・台湾と日本の小学校英語教育を比較して</a:t>
            </a:r>
            <a:br>
              <a:rPr lang="en-US" altLang="ja-JP" sz="3600" dirty="0">
                <a:latin typeface="KaiTi" panose="02010609060101010101" pitchFamily="49" charset="-122"/>
                <a:ea typeface="KaiTi" panose="02010609060101010101" pitchFamily="49" charset="-122"/>
              </a:rPr>
            </a:br>
            <a:endParaRPr kumimoji="1" lang="ja-JP" altLang="en-US" sz="3600" dirty="0">
              <a:latin typeface="KaiTi" panose="02010609060101010101" pitchFamily="49" charset="-122"/>
              <a:ea typeface="KaiTi" panose="02010609060101010101" pitchFamily="49" charset="-122"/>
            </a:endParaRPr>
          </a:p>
        </p:txBody>
      </p:sp>
      <p:sp>
        <p:nvSpPr>
          <p:cNvPr id="4" name="コンテンツ プレースホルダー 3">
            <a:extLst>
              <a:ext uri="{FF2B5EF4-FFF2-40B4-BE49-F238E27FC236}">
                <a16:creationId xmlns:a16="http://schemas.microsoft.com/office/drawing/2014/main" id="{BDB73CD4-59BD-D8F7-E441-2FB2A9D2907E}"/>
              </a:ext>
            </a:extLst>
          </p:cNvPr>
          <p:cNvSpPr>
            <a:spLocks noGrp="1"/>
          </p:cNvSpPr>
          <p:nvPr>
            <p:ph idx="1"/>
          </p:nvPr>
        </p:nvSpPr>
        <p:spPr>
          <a:xfrm>
            <a:off x="373294" y="1326321"/>
            <a:ext cx="11445411" cy="5116531"/>
          </a:xfrm>
        </p:spPr>
        <p:txBody>
          <a:bodyPr>
            <a:normAutofit/>
          </a:bodyPr>
          <a:lstStyle/>
          <a:p>
            <a:pPr marL="0" indent="0">
              <a:buNone/>
            </a:pPr>
            <a:r>
              <a:rPr lang="ja-JP" altLang="en-US" sz="2800" b="1" dirty="0">
                <a:latin typeface="KaiTi" panose="02010609060101010101" pitchFamily="49" charset="-122"/>
                <a:ea typeface="KaiTi" panose="02010609060101010101" pitchFamily="49" charset="-122"/>
              </a:rPr>
              <a:t>〇中国と比べて</a:t>
            </a:r>
            <a:endParaRPr lang="en-US" altLang="ja-JP" sz="2800" b="1"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・英語学習に対する</a:t>
            </a:r>
            <a:r>
              <a:rPr lang="ja-JP" altLang="en-US" sz="2400" dirty="0">
                <a:solidFill>
                  <a:srgbClr val="FFFF00"/>
                </a:solidFill>
                <a:latin typeface="KaiTi" panose="02010609060101010101" pitchFamily="49" charset="-122"/>
                <a:ea typeface="KaiTi" panose="02010609060101010101" pitchFamily="49" charset="-122"/>
              </a:rPr>
              <a:t>意識や態度に差</a:t>
            </a:r>
            <a:r>
              <a:rPr lang="ja-JP" altLang="en-US" sz="2400" dirty="0">
                <a:latin typeface="KaiTi" panose="02010609060101010101" pitchFamily="49" charset="-122"/>
                <a:ea typeface="KaiTi" panose="02010609060101010101" pitchFamily="49" charset="-122"/>
              </a:rPr>
              <a:t>がある。（日本の方が低い）</a:t>
            </a: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・生徒の英語運用能力を支える柱が、音声を中心としたリスニング力</a:t>
            </a: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　（中国では、＋文字認識力）</a:t>
            </a: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・小学校英語教育に対する</a:t>
            </a:r>
            <a:r>
              <a:rPr lang="ja-JP" altLang="en-US" sz="2400" dirty="0">
                <a:solidFill>
                  <a:srgbClr val="FFFF00"/>
                </a:solidFill>
                <a:latin typeface="KaiTi" panose="02010609060101010101" pitchFamily="49" charset="-122"/>
                <a:ea typeface="KaiTi" panose="02010609060101010101" pitchFamily="49" charset="-122"/>
              </a:rPr>
              <a:t>レベルの違い</a:t>
            </a:r>
            <a:endParaRPr lang="en-US" altLang="ja-JP" sz="2400" dirty="0">
              <a:solidFill>
                <a:srgbClr val="FFFF00"/>
              </a:solidFill>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　</a:t>
            </a:r>
            <a:r>
              <a:rPr lang="en-US" altLang="ja-JP" sz="2400" dirty="0">
                <a:latin typeface="KaiTi" panose="02010609060101010101" pitchFamily="49" charset="-122"/>
                <a:ea typeface="KaiTi" panose="02010609060101010101" pitchFamily="49" charset="-122"/>
              </a:rPr>
              <a:t>‣</a:t>
            </a:r>
            <a:r>
              <a:rPr lang="ja-JP" altLang="en-US" sz="2400" dirty="0">
                <a:latin typeface="KaiTi" panose="02010609060101010101" pitchFamily="49" charset="-122"/>
                <a:ea typeface="KaiTi" panose="02010609060101010101" pitchFamily="49" charset="-122"/>
              </a:rPr>
              <a:t>日本：音声による習慣形成を主とした楽しい参加型の授業が展開されている</a:t>
            </a: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　</a:t>
            </a:r>
            <a:r>
              <a:rPr lang="en-US" altLang="ja-JP" sz="2400" dirty="0">
                <a:latin typeface="KaiTi" panose="02010609060101010101" pitchFamily="49" charset="-122"/>
                <a:ea typeface="KaiTi" panose="02010609060101010101" pitchFamily="49" charset="-122"/>
              </a:rPr>
              <a:t>‣</a:t>
            </a:r>
            <a:r>
              <a:rPr lang="ja-JP" altLang="en-US" sz="2400" dirty="0">
                <a:latin typeface="KaiTi" panose="02010609060101010101" pitchFamily="49" charset="-122"/>
                <a:ea typeface="KaiTi" panose="02010609060101010101" pitchFamily="49" charset="-122"/>
              </a:rPr>
              <a:t>中国：「初歩的なコミュニケーション技能を身に付ける」を達成するために、</a:t>
            </a: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　　　　英語専科教員の養成や生徒の英語運動能力の向上を図る</a:t>
            </a:r>
          </a:p>
        </p:txBody>
      </p:sp>
    </p:spTree>
    <p:extLst>
      <p:ext uri="{BB962C8B-B14F-4D97-AF65-F5344CB8AC3E}">
        <p14:creationId xmlns:p14="http://schemas.microsoft.com/office/powerpoint/2010/main" val="2086026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lang="en-US" altLang="ja-JP" sz="3600" dirty="0">
                <a:latin typeface="KaiTi" panose="02010609060101010101" pitchFamily="49" charset="-122"/>
                <a:ea typeface="KaiTi" panose="02010609060101010101" pitchFamily="49" charset="-122"/>
              </a:rPr>
              <a:t>4.</a:t>
            </a:r>
            <a:r>
              <a:rPr kumimoji="1" lang="ja-JP" altLang="en-US" sz="3600" dirty="0">
                <a:latin typeface="KaiTi" panose="02010609060101010101" pitchFamily="49" charset="-122"/>
                <a:ea typeface="KaiTi" panose="02010609060101010101" pitchFamily="49" charset="-122"/>
              </a:rPr>
              <a:t>中国・台湾と日本の小学校英語教育を比較して</a:t>
            </a:r>
            <a:br>
              <a:rPr lang="en-US" altLang="ja-JP" sz="3600" dirty="0">
                <a:latin typeface="KaiTi" panose="02010609060101010101" pitchFamily="49" charset="-122"/>
                <a:ea typeface="KaiTi" panose="02010609060101010101" pitchFamily="49" charset="-122"/>
              </a:rPr>
            </a:br>
            <a:endParaRPr kumimoji="1" lang="ja-JP" altLang="en-US" sz="3600" dirty="0">
              <a:latin typeface="KaiTi" panose="02010609060101010101" pitchFamily="49" charset="-122"/>
              <a:ea typeface="KaiTi" panose="02010609060101010101" pitchFamily="49" charset="-122"/>
            </a:endParaRPr>
          </a:p>
        </p:txBody>
      </p:sp>
      <p:sp>
        <p:nvSpPr>
          <p:cNvPr id="4" name="コンテンツ プレースホルダー 3">
            <a:extLst>
              <a:ext uri="{FF2B5EF4-FFF2-40B4-BE49-F238E27FC236}">
                <a16:creationId xmlns:a16="http://schemas.microsoft.com/office/drawing/2014/main" id="{BDB73CD4-59BD-D8F7-E441-2FB2A9D2907E}"/>
              </a:ext>
            </a:extLst>
          </p:cNvPr>
          <p:cNvSpPr>
            <a:spLocks noGrp="1"/>
          </p:cNvSpPr>
          <p:nvPr>
            <p:ph idx="1"/>
          </p:nvPr>
        </p:nvSpPr>
        <p:spPr>
          <a:xfrm>
            <a:off x="373294" y="1326321"/>
            <a:ext cx="11445411" cy="5116531"/>
          </a:xfrm>
        </p:spPr>
        <p:txBody>
          <a:bodyPr>
            <a:normAutofit/>
          </a:bodyPr>
          <a:lstStyle/>
          <a:p>
            <a:pPr marL="0" indent="0">
              <a:buNone/>
            </a:pPr>
            <a:r>
              <a:rPr lang="ja-JP" altLang="en-US" sz="2800" b="1" dirty="0">
                <a:latin typeface="KaiTi" panose="02010609060101010101" pitchFamily="49" charset="-122"/>
                <a:ea typeface="KaiTi" panose="02010609060101010101" pitchFamily="49" charset="-122"/>
              </a:rPr>
              <a:t>〇台湾と比べて</a:t>
            </a:r>
            <a:endParaRPr lang="en-US" altLang="ja-JP" sz="2800" b="1">
              <a:solidFill>
                <a:srgbClr val="FF0000"/>
              </a:solidFill>
              <a:latin typeface="KaiTi" panose="02010609060101010101" pitchFamily="49" charset="-122"/>
              <a:ea typeface="KaiTi" panose="02010609060101010101" pitchFamily="49" charset="-122"/>
            </a:endParaRPr>
          </a:p>
          <a:p>
            <a:pPr marL="0" indent="0">
              <a:buNone/>
            </a:pPr>
            <a:r>
              <a:rPr lang="ja-JP" altLang="en-US" sz="2400">
                <a:latin typeface="KaiTi" panose="02010609060101010101" pitchFamily="49" charset="-122"/>
                <a:ea typeface="KaiTi" panose="02010609060101010101" pitchFamily="49" charset="-122"/>
              </a:rPr>
              <a:t>・</a:t>
            </a:r>
            <a:r>
              <a:rPr lang="ja-JP" altLang="en-US" sz="2400" dirty="0">
                <a:latin typeface="KaiTi" panose="02010609060101010101" pitchFamily="49" charset="-122"/>
                <a:ea typeface="KaiTi" panose="02010609060101010101" pitchFamily="49" charset="-122"/>
              </a:rPr>
              <a:t>「教科課程上の位置づけ」「対象学年」は</a:t>
            </a:r>
            <a:r>
              <a:rPr lang="ja-JP" altLang="en-US" sz="2400" dirty="0">
                <a:solidFill>
                  <a:srgbClr val="FFFF00"/>
                </a:solidFill>
                <a:latin typeface="KaiTi" panose="02010609060101010101" pitchFamily="49" charset="-122"/>
                <a:ea typeface="KaiTi" panose="02010609060101010101" pitchFamily="49" charset="-122"/>
              </a:rPr>
              <a:t>劣る</a:t>
            </a:r>
            <a:endParaRPr lang="en-US" altLang="ja-JP" sz="2400" dirty="0">
              <a:solidFill>
                <a:srgbClr val="FFFF00"/>
              </a:solidFill>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（日本の方がきちんとした学習はなされていない）</a:t>
            </a: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・「教材」は日本と同様、もしくは日本の方が</a:t>
            </a:r>
            <a:r>
              <a:rPr lang="ja-JP" altLang="en-US" sz="2400" dirty="0">
                <a:solidFill>
                  <a:srgbClr val="FFFF00"/>
                </a:solidFill>
                <a:latin typeface="KaiTi" panose="02010609060101010101" pitchFamily="49" charset="-122"/>
                <a:ea typeface="KaiTi" panose="02010609060101010101" pitchFamily="49" charset="-122"/>
              </a:rPr>
              <a:t>適切な教材</a:t>
            </a:r>
            <a:r>
              <a:rPr lang="ja-JP" altLang="en-US" sz="2400" dirty="0">
                <a:latin typeface="KaiTi" panose="02010609060101010101" pitchFamily="49" charset="-122"/>
                <a:ea typeface="KaiTi" panose="02010609060101010101" pitchFamily="49" charset="-122"/>
              </a:rPr>
              <a:t>が使われている</a:t>
            </a: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・「担当授業者」は台湾と</a:t>
            </a:r>
            <a:r>
              <a:rPr lang="ja-JP" altLang="en-US" sz="2400" dirty="0">
                <a:solidFill>
                  <a:srgbClr val="FFFF00"/>
                </a:solidFill>
                <a:latin typeface="KaiTi" panose="02010609060101010101" pitchFamily="49" charset="-122"/>
                <a:ea typeface="KaiTi" panose="02010609060101010101" pitchFamily="49" charset="-122"/>
              </a:rPr>
              <a:t>同様</a:t>
            </a:r>
            <a:r>
              <a:rPr lang="ja-JP" altLang="en-US" sz="2400" dirty="0">
                <a:latin typeface="KaiTi" panose="02010609060101010101" pitchFamily="49" charset="-122"/>
                <a:ea typeface="KaiTi" panose="02010609060101010101" pitchFamily="49" charset="-122"/>
              </a:rPr>
              <a:t>である</a:t>
            </a:r>
            <a:endParaRPr lang="en-US" altLang="ja-JP" sz="2400" dirty="0">
              <a:solidFill>
                <a:srgbClr val="FFFF00"/>
              </a:solidFill>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・「教員研修」は</a:t>
            </a:r>
            <a:r>
              <a:rPr lang="en-US" altLang="ja-JP" sz="2400" dirty="0">
                <a:latin typeface="KaiTi" panose="02010609060101010101" pitchFamily="49" charset="-122"/>
                <a:ea typeface="KaiTi" panose="02010609060101010101" pitchFamily="49" charset="-122"/>
              </a:rPr>
              <a:t>3</a:t>
            </a:r>
            <a:r>
              <a:rPr lang="ja-JP" altLang="en-US" sz="2400" dirty="0">
                <a:latin typeface="KaiTi" panose="02010609060101010101" pitchFamily="49" charset="-122"/>
                <a:ea typeface="KaiTi" panose="02010609060101010101" pitchFamily="49" charset="-122"/>
              </a:rPr>
              <a:t>カ国の中で特に</a:t>
            </a:r>
            <a:r>
              <a:rPr lang="ja-JP" altLang="en-US" sz="2400" dirty="0">
                <a:solidFill>
                  <a:srgbClr val="FFFF00"/>
                </a:solidFill>
                <a:latin typeface="KaiTi" panose="02010609060101010101" pitchFamily="49" charset="-122"/>
                <a:ea typeface="KaiTi" panose="02010609060101010101" pitchFamily="49" charset="-122"/>
              </a:rPr>
              <a:t>不整備</a:t>
            </a:r>
            <a:r>
              <a:rPr lang="ja-JP" altLang="en-US" sz="2400" dirty="0">
                <a:latin typeface="KaiTi" panose="02010609060101010101" pitchFamily="49" charset="-122"/>
                <a:ea typeface="KaiTi" panose="02010609060101010101" pitchFamily="49" charset="-122"/>
              </a:rPr>
              <a:t>である</a:t>
            </a: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（日本は統一された研修が実施されていない）</a:t>
            </a: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・「教員養成」は</a:t>
            </a:r>
            <a:r>
              <a:rPr lang="ja-JP" altLang="en-US" sz="2400" dirty="0">
                <a:solidFill>
                  <a:srgbClr val="FFFF00"/>
                </a:solidFill>
                <a:latin typeface="KaiTi" panose="02010609060101010101" pitchFamily="49" charset="-122"/>
                <a:ea typeface="KaiTi" panose="02010609060101010101" pitchFamily="49" charset="-122"/>
              </a:rPr>
              <a:t>方法の多様性が劣る</a:t>
            </a:r>
            <a:r>
              <a:rPr lang="ja-JP" altLang="en-US" sz="2400" dirty="0">
                <a:latin typeface="KaiTi" panose="02010609060101010101" pitchFamily="49" charset="-122"/>
                <a:ea typeface="KaiTi" panose="02010609060101010101" pitchFamily="49" charset="-122"/>
              </a:rPr>
              <a:t>（台湾では、様々な方法が存在する）</a:t>
            </a:r>
          </a:p>
        </p:txBody>
      </p:sp>
    </p:spTree>
    <p:extLst>
      <p:ext uri="{BB962C8B-B14F-4D97-AF65-F5344CB8AC3E}">
        <p14:creationId xmlns:p14="http://schemas.microsoft.com/office/powerpoint/2010/main" val="23651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E569D-A72A-5390-E1BE-D97C329472A5}"/>
              </a:ext>
            </a:extLst>
          </p:cNvPr>
          <p:cNvSpPr>
            <a:spLocks noGrp="1"/>
          </p:cNvSpPr>
          <p:nvPr>
            <p:ph type="title"/>
          </p:nvPr>
        </p:nvSpPr>
        <p:spPr>
          <a:xfrm>
            <a:off x="547897" y="1191802"/>
            <a:ext cx="11096205" cy="5369103"/>
          </a:xfrm>
        </p:spPr>
        <p:txBody>
          <a:bodyPr>
            <a:normAutofit/>
          </a:bodyPr>
          <a:lstStyle/>
          <a:p>
            <a:pPr algn="l"/>
            <a:r>
              <a:rPr kumimoji="1" lang="ja-JP" altLang="en-US" sz="3600" dirty="0">
                <a:latin typeface="KaiTi" panose="02010609060101010101" pitchFamily="49" charset="-122"/>
                <a:ea typeface="KaiTi" panose="02010609060101010101" pitchFamily="49" charset="-122"/>
              </a:rPr>
              <a:t>１．日本における小学校の英語教育について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latin typeface="KaiTi" panose="02010609060101010101" pitchFamily="49" charset="-122"/>
                <a:ea typeface="KaiTi" panose="02010609060101010101" pitchFamily="49" charset="-122"/>
              </a:rPr>
              <a:t>２</a:t>
            </a:r>
            <a:r>
              <a:rPr kumimoji="1" lang="ja-JP" altLang="en-US" sz="3600" dirty="0">
                <a:latin typeface="KaiTi" panose="02010609060101010101" pitchFamily="49" charset="-122"/>
                <a:ea typeface="KaiTi" panose="02010609060101010101" pitchFamily="49" charset="-122"/>
              </a:rPr>
              <a:t>．中国における小学校の英語教育について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latin typeface="KaiTi" panose="02010609060101010101" pitchFamily="49" charset="-122"/>
                <a:ea typeface="KaiTi" panose="02010609060101010101" pitchFamily="49" charset="-122"/>
              </a:rPr>
              <a:t>３</a:t>
            </a:r>
            <a:r>
              <a:rPr kumimoji="1" lang="ja-JP" altLang="en-US" sz="3600" dirty="0">
                <a:latin typeface="KaiTi" panose="02010609060101010101" pitchFamily="49" charset="-122"/>
                <a:ea typeface="KaiTi" panose="02010609060101010101" pitchFamily="49" charset="-122"/>
              </a:rPr>
              <a:t>．台湾における小学校の英語教育について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latin typeface="KaiTi" panose="02010609060101010101" pitchFamily="49" charset="-122"/>
                <a:ea typeface="KaiTi" panose="02010609060101010101" pitchFamily="49" charset="-122"/>
              </a:rPr>
              <a:t>４</a:t>
            </a:r>
            <a:r>
              <a:rPr kumimoji="1" lang="ja-JP" altLang="en-US" sz="3600" dirty="0">
                <a:latin typeface="KaiTi" panose="02010609060101010101" pitchFamily="49" charset="-122"/>
                <a:ea typeface="KaiTi" panose="02010609060101010101" pitchFamily="49" charset="-122"/>
              </a:rPr>
              <a:t>．中国・台湾と日本の小学校英語教育を比較して</a:t>
            </a:r>
            <a:br>
              <a:rPr kumimoji="1" lang="en-US" altLang="ja-JP" sz="3600" dirty="0">
                <a:solidFill>
                  <a:srgbClr val="FFFF00"/>
                </a:solidFill>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kumimoji="1" lang="ja-JP" altLang="en-US" sz="3600" dirty="0">
                <a:solidFill>
                  <a:srgbClr val="FFFF00"/>
                </a:solidFill>
                <a:latin typeface="KaiTi" panose="02010609060101010101" pitchFamily="49" charset="-122"/>
                <a:ea typeface="KaiTi" panose="02010609060101010101" pitchFamily="49" charset="-122"/>
              </a:rPr>
              <a:t>５．日本型英語教育を築くために</a:t>
            </a:r>
          </a:p>
        </p:txBody>
      </p:sp>
      <p:sp>
        <p:nvSpPr>
          <p:cNvPr id="4" name="テキスト ボックス 3">
            <a:extLst>
              <a:ext uri="{FF2B5EF4-FFF2-40B4-BE49-F238E27FC236}">
                <a16:creationId xmlns:a16="http://schemas.microsoft.com/office/drawing/2014/main" id="{2532FA69-FE40-014A-0BA8-EBEBEB9491EE}"/>
              </a:ext>
            </a:extLst>
          </p:cNvPr>
          <p:cNvSpPr txBox="1"/>
          <p:nvPr/>
        </p:nvSpPr>
        <p:spPr>
          <a:xfrm>
            <a:off x="547897" y="483916"/>
            <a:ext cx="3811711" cy="707886"/>
          </a:xfrm>
          <a:prstGeom prst="rect">
            <a:avLst/>
          </a:prstGeom>
          <a:noFill/>
        </p:spPr>
        <p:txBody>
          <a:bodyPr wrap="square" rtlCol="0">
            <a:spAutoFit/>
          </a:bodyPr>
          <a:lstStyle/>
          <a:p>
            <a:r>
              <a:rPr kumimoji="1" lang="ja-JP" altLang="en-US" sz="4000" b="1" dirty="0">
                <a:latin typeface="KaiTi" panose="02010609060101010101" pitchFamily="49" charset="-122"/>
                <a:ea typeface="KaiTi" panose="02010609060101010101" pitchFamily="49" charset="-122"/>
              </a:rPr>
              <a:t>～説明の手順～</a:t>
            </a:r>
          </a:p>
        </p:txBody>
      </p:sp>
    </p:spTree>
    <p:extLst>
      <p:ext uri="{BB962C8B-B14F-4D97-AF65-F5344CB8AC3E}">
        <p14:creationId xmlns:p14="http://schemas.microsoft.com/office/powerpoint/2010/main" val="813289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1695236" y="-248013"/>
            <a:ext cx="10353761" cy="1326321"/>
          </a:xfrm>
        </p:spPr>
        <p:txBody>
          <a:bodyPr>
            <a:normAutofit/>
          </a:bodyPr>
          <a:lstStyle/>
          <a:p>
            <a:r>
              <a:rPr lang="en-US" altLang="ja-JP" sz="3600" dirty="0">
                <a:latin typeface="KaiTi" panose="02010609060101010101" pitchFamily="49" charset="-122"/>
                <a:ea typeface="KaiTi" panose="02010609060101010101" pitchFamily="49" charset="-122"/>
              </a:rPr>
              <a:t>5.</a:t>
            </a:r>
            <a:r>
              <a:rPr lang="ja-JP" altLang="en-US" sz="3600" dirty="0">
                <a:latin typeface="KaiTi" panose="02010609060101010101" pitchFamily="49" charset="-122"/>
                <a:ea typeface="KaiTi" panose="02010609060101010101" pitchFamily="49" charset="-122"/>
              </a:rPr>
              <a:t>日本型英語教育を築くために</a:t>
            </a:r>
            <a:endParaRPr kumimoji="1" lang="ja-JP" altLang="en-US" sz="3600" dirty="0">
              <a:latin typeface="KaiTi" panose="02010609060101010101" pitchFamily="49" charset="-122"/>
              <a:ea typeface="KaiTi" panose="02010609060101010101" pitchFamily="49" charset="-122"/>
            </a:endParaRPr>
          </a:p>
        </p:txBody>
      </p:sp>
      <p:sp>
        <p:nvSpPr>
          <p:cNvPr id="4" name="コンテンツ プレースホルダー 3">
            <a:extLst>
              <a:ext uri="{FF2B5EF4-FFF2-40B4-BE49-F238E27FC236}">
                <a16:creationId xmlns:a16="http://schemas.microsoft.com/office/drawing/2014/main" id="{BDB73CD4-59BD-D8F7-E441-2FB2A9D2907E}"/>
              </a:ext>
            </a:extLst>
          </p:cNvPr>
          <p:cNvSpPr>
            <a:spLocks noGrp="1"/>
          </p:cNvSpPr>
          <p:nvPr>
            <p:ph idx="1"/>
          </p:nvPr>
        </p:nvSpPr>
        <p:spPr>
          <a:xfrm>
            <a:off x="373294" y="1326321"/>
            <a:ext cx="11445411" cy="5116531"/>
          </a:xfrm>
        </p:spPr>
        <p:txBody>
          <a:bodyPr>
            <a:normAutofit/>
          </a:bodyPr>
          <a:lstStyle/>
          <a:p>
            <a:pPr marL="0" indent="0">
              <a:buNone/>
            </a:pPr>
            <a:r>
              <a:rPr lang="ja-JP" altLang="en-US" sz="2800" b="1" dirty="0">
                <a:latin typeface="KaiTi" panose="02010609060101010101" pitchFamily="49" charset="-122"/>
                <a:ea typeface="KaiTi" panose="02010609060101010101" pitchFamily="49" charset="-122"/>
              </a:rPr>
              <a:t>〇日本の小学校英語教育の問題点</a:t>
            </a:r>
            <a:endParaRPr lang="en-US" altLang="ja-JP" sz="2800" b="1"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a:t>
            </a:r>
            <a:r>
              <a:rPr lang="ja-JP" altLang="en-US" sz="2400" dirty="0">
                <a:solidFill>
                  <a:srgbClr val="FFFF00"/>
                </a:solidFill>
                <a:latin typeface="KaiTi" panose="02010609060101010101" pitchFamily="49" charset="-122"/>
                <a:ea typeface="KaiTi" panose="02010609060101010101" pitchFamily="49" charset="-122"/>
              </a:rPr>
              <a:t>異文化</a:t>
            </a:r>
            <a:r>
              <a:rPr lang="ja-JP" altLang="en-US" sz="2400" dirty="0">
                <a:latin typeface="KaiTi" panose="02010609060101010101" pitchFamily="49" charset="-122"/>
                <a:ea typeface="KaiTi" panose="02010609060101010101" pitchFamily="49" charset="-122"/>
              </a:rPr>
              <a:t>に対して</a:t>
            </a:r>
            <a:r>
              <a:rPr lang="ja-JP" altLang="en-US" sz="2400" dirty="0">
                <a:solidFill>
                  <a:srgbClr val="FFFF00"/>
                </a:solidFill>
                <a:latin typeface="KaiTi" panose="02010609060101010101" pitchFamily="49" charset="-122"/>
                <a:ea typeface="KaiTi" panose="02010609060101010101" pitchFamily="49" charset="-122"/>
              </a:rPr>
              <a:t>興味がある</a:t>
            </a:r>
            <a:r>
              <a:rPr lang="ja-JP" altLang="en-US" sz="2400" dirty="0">
                <a:latin typeface="KaiTi" panose="02010609060101010101" pitchFamily="49" charset="-122"/>
                <a:ea typeface="KaiTi" panose="02010609060101010101" pitchFamily="49" charset="-122"/>
              </a:rPr>
              <a:t>一方で、</a:t>
            </a:r>
            <a:r>
              <a:rPr lang="ja-JP" altLang="en-US" sz="2400" dirty="0">
                <a:solidFill>
                  <a:srgbClr val="FFFF00"/>
                </a:solidFill>
                <a:latin typeface="KaiTi" panose="02010609060101010101" pitchFamily="49" charset="-122"/>
                <a:ea typeface="KaiTi" panose="02010609060101010101" pitchFamily="49" charset="-122"/>
              </a:rPr>
              <a:t>英語学習</a:t>
            </a:r>
            <a:r>
              <a:rPr lang="ja-JP" altLang="en-US" sz="2400" dirty="0">
                <a:latin typeface="KaiTi" panose="02010609060101010101" pitchFamily="49" charset="-122"/>
                <a:ea typeface="KaiTi" panose="02010609060101010101" pitchFamily="49" charset="-122"/>
              </a:rPr>
              <a:t>に対しては</a:t>
            </a:r>
            <a:r>
              <a:rPr lang="ja-JP" altLang="en-US" sz="2400" dirty="0">
                <a:solidFill>
                  <a:srgbClr val="FFFF00"/>
                </a:solidFill>
                <a:latin typeface="KaiTi" panose="02010609060101010101" pitchFamily="49" charset="-122"/>
                <a:ea typeface="KaiTi" panose="02010609060101010101" pitchFamily="49" charset="-122"/>
              </a:rPr>
              <a:t>興味が浅かったり</a:t>
            </a:r>
            <a:r>
              <a:rPr lang="ja-JP" altLang="en-US" sz="2400" dirty="0">
                <a:latin typeface="KaiTi" panose="02010609060101010101" pitchFamily="49" charset="-122"/>
                <a:ea typeface="KaiTi" panose="02010609060101010101" pitchFamily="49" charset="-122"/>
              </a:rPr>
              <a:t>、楽しみにしている割合が高くない</a:t>
            </a: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→楽しい参加型の授業が</a:t>
            </a:r>
            <a:r>
              <a:rPr lang="ja-JP" altLang="en-US" sz="2400" dirty="0">
                <a:solidFill>
                  <a:srgbClr val="FF0000"/>
                </a:solidFill>
                <a:latin typeface="KaiTi" panose="02010609060101010101" pitchFamily="49" charset="-122"/>
                <a:ea typeface="KaiTi" panose="02010609060101010101" pitchFamily="49" charset="-122"/>
              </a:rPr>
              <a:t>活かされていない</a:t>
            </a:r>
            <a:endParaRPr lang="en-US" altLang="ja-JP" sz="2400" dirty="0">
              <a:solidFill>
                <a:srgbClr val="FF0000"/>
              </a:solidFill>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→英語学習に対する</a:t>
            </a:r>
            <a:r>
              <a:rPr lang="ja-JP" altLang="en-US" sz="2400" dirty="0">
                <a:solidFill>
                  <a:srgbClr val="FF0000"/>
                </a:solidFill>
                <a:latin typeface="KaiTi" panose="02010609060101010101" pitchFamily="49" charset="-122"/>
                <a:ea typeface="KaiTi" panose="02010609060101010101" pitchFamily="49" charset="-122"/>
              </a:rPr>
              <a:t>理解が追い付かない</a:t>
            </a:r>
            <a:endParaRPr lang="en-US" altLang="ja-JP" sz="2400" dirty="0">
              <a:solidFill>
                <a:srgbClr val="FF0000"/>
              </a:solidFill>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・「外国語活動」の「教科化」・「早期化」がされていない</a:t>
            </a: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→ダイレクトに</a:t>
            </a:r>
            <a:r>
              <a:rPr lang="ja-JP" altLang="en-US" sz="2400" dirty="0">
                <a:solidFill>
                  <a:srgbClr val="FF0000"/>
                </a:solidFill>
                <a:latin typeface="KaiTi" panose="02010609060101010101" pitchFamily="49" charset="-122"/>
                <a:ea typeface="KaiTi" panose="02010609060101010101" pitchFamily="49" charset="-122"/>
              </a:rPr>
              <a:t>言語スキルが育成されない</a:t>
            </a:r>
            <a:endParaRPr lang="en-US" altLang="ja-JP" sz="2400" dirty="0">
              <a:solidFill>
                <a:srgbClr val="FF0000"/>
              </a:solidFill>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・小学校英語専科教員が養成されていない</a:t>
            </a: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→英語教育において言語スキルの習得につながりにくい</a:t>
            </a:r>
          </a:p>
        </p:txBody>
      </p:sp>
    </p:spTree>
    <p:extLst>
      <p:ext uri="{BB962C8B-B14F-4D97-AF65-F5344CB8AC3E}">
        <p14:creationId xmlns:p14="http://schemas.microsoft.com/office/powerpoint/2010/main" val="2453825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1818525" y="-20548"/>
            <a:ext cx="10353761" cy="1326321"/>
          </a:xfrm>
        </p:spPr>
        <p:txBody>
          <a:bodyPr>
            <a:normAutofit/>
          </a:bodyPr>
          <a:lstStyle/>
          <a:p>
            <a:r>
              <a:rPr lang="en-US" altLang="ja-JP" sz="3600" dirty="0">
                <a:latin typeface="KaiTi" panose="02010609060101010101" pitchFamily="49" charset="-122"/>
                <a:ea typeface="KaiTi" panose="02010609060101010101" pitchFamily="49" charset="-122"/>
              </a:rPr>
              <a:t>5.</a:t>
            </a:r>
            <a:r>
              <a:rPr lang="ja-JP" altLang="en-US" sz="3600" dirty="0">
                <a:latin typeface="KaiTi" panose="02010609060101010101" pitchFamily="49" charset="-122"/>
                <a:ea typeface="KaiTi" panose="02010609060101010101" pitchFamily="49" charset="-122"/>
              </a:rPr>
              <a:t>日本型英語教育を築くために</a:t>
            </a:r>
            <a:br>
              <a:rPr lang="en-US" altLang="ja-JP" sz="3600" dirty="0">
                <a:latin typeface="KaiTi" panose="02010609060101010101" pitchFamily="49" charset="-122"/>
                <a:ea typeface="KaiTi" panose="02010609060101010101" pitchFamily="49" charset="-122"/>
              </a:rPr>
            </a:br>
            <a:endParaRPr kumimoji="1" lang="ja-JP" altLang="en-US" sz="3600" dirty="0">
              <a:latin typeface="KaiTi" panose="02010609060101010101" pitchFamily="49" charset="-122"/>
              <a:ea typeface="KaiTi" panose="02010609060101010101" pitchFamily="49" charset="-122"/>
            </a:endParaRPr>
          </a:p>
        </p:txBody>
      </p:sp>
      <p:sp>
        <p:nvSpPr>
          <p:cNvPr id="4" name="コンテンツ プレースホルダー 3">
            <a:extLst>
              <a:ext uri="{FF2B5EF4-FFF2-40B4-BE49-F238E27FC236}">
                <a16:creationId xmlns:a16="http://schemas.microsoft.com/office/drawing/2014/main" id="{BDB73CD4-59BD-D8F7-E441-2FB2A9D2907E}"/>
              </a:ext>
            </a:extLst>
          </p:cNvPr>
          <p:cNvSpPr>
            <a:spLocks noGrp="1"/>
          </p:cNvSpPr>
          <p:nvPr>
            <p:ph idx="1"/>
          </p:nvPr>
        </p:nvSpPr>
        <p:spPr>
          <a:xfrm>
            <a:off x="373294" y="1326321"/>
            <a:ext cx="11445411" cy="5116531"/>
          </a:xfrm>
        </p:spPr>
        <p:txBody>
          <a:bodyPr>
            <a:normAutofit fontScale="92500" lnSpcReduction="10000"/>
          </a:bodyPr>
          <a:lstStyle/>
          <a:p>
            <a:pPr marL="0" indent="0">
              <a:buNone/>
            </a:pPr>
            <a:r>
              <a:rPr lang="ja-JP" altLang="en-US" sz="2800" b="1" dirty="0">
                <a:latin typeface="KaiTi" panose="02010609060101010101" pitchFamily="49" charset="-122"/>
                <a:ea typeface="KaiTi" panose="02010609060101010101" pitchFamily="49" charset="-122"/>
              </a:rPr>
              <a:t>〇日本の小学校英語教育を良くするために</a:t>
            </a:r>
            <a:endParaRPr lang="en-US" altLang="ja-JP" sz="2800" b="1"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・音声や異文化に慣れ親しませることを中心とした</a:t>
            </a:r>
            <a:r>
              <a:rPr lang="ja-JP" altLang="en-US" sz="2400" dirty="0">
                <a:solidFill>
                  <a:srgbClr val="FFFF00"/>
                </a:solidFill>
                <a:latin typeface="KaiTi" panose="02010609060101010101" pitchFamily="49" charset="-122"/>
                <a:ea typeface="KaiTi" panose="02010609060101010101" pitchFamily="49" charset="-122"/>
              </a:rPr>
              <a:t>体験的な英語教育や異文化教育</a:t>
            </a:r>
            <a:r>
              <a:rPr lang="ja-JP" altLang="en-US" sz="2400" dirty="0">
                <a:latin typeface="KaiTi" panose="02010609060101010101" pitchFamily="49" charset="-122"/>
                <a:ea typeface="KaiTi" panose="02010609060101010101" pitchFamily="49" charset="-122"/>
              </a:rPr>
              <a:t>と、認知・学習や言語スキルの習得を目指した</a:t>
            </a:r>
            <a:r>
              <a:rPr lang="ja-JP" altLang="en-US" sz="2400" dirty="0">
                <a:solidFill>
                  <a:srgbClr val="FFFF00"/>
                </a:solidFill>
                <a:latin typeface="KaiTi" panose="02010609060101010101" pitchFamily="49" charset="-122"/>
                <a:ea typeface="KaiTi" panose="02010609060101010101" pitchFamily="49" charset="-122"/>
              </a:rPr>
              <a:t>体系的な英語教育</a:t>
            </a:r>
            <a:r>
              <a:rPr lang="ja-JP" altLang="en-US" sz="2400" dirty="0">
                <a:latin typeface="KaiTi" panose="02010609060101010101" pitchFamily="49" charset="-122"/>
                <a:ea typeface="KaiTi" panose="02010609060101010101" pitchFamily="49" charset="-122"/>
              </a:rPr>
              <a:t>の融合</a:t>
            </a: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→小中一貫英語教育カリキュラムの構築及び新たな教育目標の設定</a:t>
            </a:r>
            <a:endParaRPr lang="en-US" altLang="ja-JP" sz="2400" dirty="0">
              <a:latin typeface="KaiTi" panose="02010609060101010101" pitchFamily="49" charset="-122"/>
              <a:ea typeface="KaiTi" panose="02010609060101010101" pitchFamily="49" charset="-122"/>
            </a:endParaRPr>
          </a:p>
          <a:p>
            <a:pPr marL="0" indent="0">
              <a:buNone/>
            </a:pP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・「教科化」と「早期化」に伴う検定教科書やデジタル教材の開発</a:t>
            </a: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→上述の内容を実現するため、</a:t>
            </a:r>
            <a:r>
              <a:rPr lang="ja-JP" altLang="en-US" sz="2400" dirty="0">
                <a:solidFill>
                  <a:srgbClr val="FF0000"/>
                </a:solidFill>
                <a:latin typeface="KaiTi" panose="02010609060101010101" pitchFamily="49" charset="-122"/>
                <a:ea typeface="KaiTi" panose="02010609060101010101" pitchFamily="49" charset="-122"/>
              </a:rPr>
              <a:t>教育環境の整備</a:t>
            </a:r>
            <a:r>
              <a:rPr lang="ja-JP" altLang="en-US" sz="2400" dirty="0">
                <a:latin typeface="KaiTi" panose="02010609060101010101" pitchFamily="49" charset="-122"/>
                <a:ea typeface="KaiTi" panose="02010609060101010101" pitchFamily="49" charset="-122"/>
              </a:rPr>
              <a:t>　</a:t>
            </a:r>
            <a:endParaRPr lang="en-US" altLang="ja-JP" sz="2400" dirty="0">
              <a:latin typeface="KaiTi" panose="02010609060101010101" pitchFamily="49" charset="-122"/>
              <a:ea typeface="KaiTi" panose="02010609060101010101" pitchFamily="49" charset="-122"/>
            </a:endParaRPr>
          </a:p>
          <a:p>
            <a:pPr marL="0" indent="0">
              <a:buNone/>
            </a:pP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・小学校英語専科教員の養成</a:t>
            </a:r>
            <a:endParaRPr lang="en-US" altLang="ja-JP" sz="2400" dirty="0">
              <a:latin typeface="KaiTi" panose="02010609060101010101" pitchFamily="49" charset="-122"/>
              <a:ea typeface="KaiTi" panose="02010609060101010101" pitchFamily="49" charset="-122"/>
            </a:endParaRPr>
          </a:p>
          <a:p>
            <a:pPr marL="0" indent="0">
              <a:buNone/>
            </a:pPr>
            <a:r>
              <a:rPr lang="ja-JP" altLang="en-US" sz="2400" dirty="0">
                <a:latin typeface="KaiTi" panose="02010609060101010101" pitchFamily="49" charset="-122"/>
                <a:ea typeface="KaiTi" panose="02010609060101010101" pitchFamily="49" charset="-122"/>
              </a:rPr>
              <a:t>→中国の「教員研修」や「教員養成」を参考に、</a:t>
            </a:r>
            <a:r>
              <a:rPr lang="ja-JP" altLang="en-US" sz="2400" dirty="0">
                <a:solidFill>
                  <a:srgbClr val="FF0000"/>
                </a:solidFill>
                <a:latin typeface="KaiTi" panose="02010609060101010101" pitchFamily="49" charset="-122"/>
                <a:ea typeface="KaiTi" panose="02010609060101010101" pitchFamily="49" charset="-122"/>
              </a:rPr>
              <a:t>新たな制度を制定</a:t>
            </a:r>
            <a:r>
              <a:rPr lang="ja-JP" altLang="en-US" sz="2400" dirty="0">
                <a:latin typeface="KaiTi" panose="02010609060101010101" pitchFamily="49" charset="-122"/>
                <a:ea typeface="KaiTi" panose="02010609060101010101" pitchFamily="49" charset="-122"/>
              </a:rPr>
              <a:t>する</a:t>
            </a:r>
            <a:endParaRPr lang="en-US" altLang="ja-JP" sz="24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177912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966E3C-DFC2-E9F0-4CEC-C0D96B4705B9}"/>
              </a:ext>
            </a:extLst>
          </p:cNvPr>
          <p:cNvSpPr>
            <a:spLocks noGrp="1"/>
          </p:cNvSpPr>
          <p:nvPr>
            <p:ph type="title"/>
          </p:nvPr>
        </p:nvSpPr>
        <p:spPr>
          <a:xfrm>
            <a:off x="913795" y="630148"/>
            <a:ext cx="10353761" cy="1326321"/>
          </a:xfrm>
        </p:spPr>
        <p:txBody>
          <a:bodyPr>
            <a:normAutofit/>
          </a:bodyPr>
          <a:lstStyle/>
          <a:p>
            <a:r>
              <a:rPr kumimoji="1" lang="ja-JP" altLang="en-US" sz="4000" dirty="0">
                <a:latin typeface="KaiTi" panose="02010609060101010101" pitchFamily="49" charset="-122"/>
                <a:ea typeface="KaiTi" panose="02010609060101010101" pitchFamily="49" charset="-122"/>
              </a:rPr>
              <a:t>参考文献</a:t>
            </a:r>
          </a:p>
        </p:txBody>
      </p:sp>
      <p:sp>
        <p:nvSpPr>
          <p:cNvPr id="3" name="コンテンツ プレースホルダー 2">
            <a:extLst>
              <a:ext uri="{FF2B5EF4-FFF2-40B4-BE49-F238E27FC236}">
                <a16:creationId xmlns:a16="http://schemas.microsoft.com/office/drawing/2014/main" id="{885D1261-61C8-F3B4-980A-C1C35946BBCD}"/>
              </a:ext>
            </a:extLst>
          </p:cNvPr>
          <p:cNvSpPr>
            <a:spLocks noGrp="1"/>
          </p:cNvSpPr>
          <p:nvPr>
            <p:ph idx="1"/>
          </p:nvPr>
        </p:nvSpPr>
        <p:spPr>
          <a:xfrm>
            <a:off x="913794" y="2336484"/>
            <a:ext cx="10353762" cy="3133482"/>
          </a:xfrm>
        </p:spPr>
        <p:txBody>
          <a:bodyPr>
            <a:normAutofit fontScale="92500" lnSpcReduction="20000"/>
          </a:bodyPr>
          <a:lstStyle/>
          <a:p>
            <a:pPr marL="0" indent="0">
              <a:buNone/>
            </a:pPr>
            <a:r>
              <a:rPr kumimoji="1" lang="ja-JP" altLang="en-US" dirty="0">
                <a:latin typeface="KaiTi" panose="02010609060101010101" pitchFamily="49" charset="-122"/>
                <a:ea typeface="KaiTi" panose="02010609060101010101" pitchFamily="49" charset="-122"/>
              </a:rPr>
              <a:t>稲垣スーチン　「台湾における小学校英語教育の実施状況と問題点」</a:t>
            </a:r>
            <a:r>
              <a:rPr kumimoji="1" lang="en-US" altLang="ja-JP" dirty="0">
                <a:latin typeface="KaiTi" panose="02010609060101010101" pitchFamily="49" charset="-122"/>
                <a:ea typeface="KaiTi" panose="02010609060101010101" pitchFamily="49" charset="-122"/>
              </a:rPr>
              <a:t>『</a:t>
            </a:r>
            <a:r>
              <a:rPr kumimoji="1" lang="ja-JP" altLang="en-US" dirty="0">
                <a:latin typeface="KaiTi" panose="02010609060101010101" pitchFamily="49" charset="-122"/>
                <a:ea typeface="KaiTi" panose="02010609060101010101" pitchFamily="49" charset="-122"/>
              </a:rPr>
              <a:t>言語と文化</a:t>
            </a:r>
            <a:r>
              <a:rPr kumimoji="1" lang="en-US" altLang="ja-JP" dirty="0">
                <a:latin typeface="KaiTi" panose="02010609060101010101" pitchFamily="49" charset="-122"/>
                <a:ea typeface="KaiTi" panose="02010609060101010101" pitchFamily="49" charset="-122"/>
              </a:rPr>
              <a:t>』</a:t>
            </a:r>
            <a:r>
              <a:rPr kumimoji="1" lang="ja-JP" altLang="en-US" dirty="0">
                <a:latin typeface="KaiTi" panose="02010609060101010101" pitchFamily="49" charset="-122"/>
                <a:ea typeface="KaiTi" panose="02010609060101010101" pitchFamily="49" charset="-122"/>
              </a:rPr>
              <a:t>４巻、大阪府立大学総合教育研究機構、</a:t>
            </a:r>
            <a:r>
              <a:rPr lang="en-US" altLang="ja-JP" dirty="0">
                <a:latin typeface="KaiTi" panose="02010609060101010101" pitchFamily="49" charset="-122"/>
                <a:ea typeface="KaiTi" panose="02010609060101010101" pitchFamily="49" charset="-122"/>
              </a:rPr>
              <a:t>2005</a:t>
            </a:r>
            <a:r>
              <a:rPr lang="ja-JP" altLang="en-US" dirty="0">
                <a:latin typeface="KaiTi" panose="02010609060101010101" pitchFamily="49" charset="-122"/>
                <a:ea typeface="KaiTi" panose="02010609060101010101" pitchFamily="49" charset="-122"/>
              </a:rPr>
              <a:t>年</a:t>
            </a:r>
            <a:r>
              <a:rPr lang="en-US" altLang="ja-JP" dirty="0">
                <a:latin typeface="KaiTi" panose="02010609060101010101" pitchFamily="49" charset="-122"/>
                <a:ea typeface="KaiTi" panose="02010609060101010101" pitchFamily="49" charset="-122"/>
              </a:rPr>
              <a:t>3</a:t>
            </a:r>
            <a:r>
              <a:rPr lang="ja-JP" altLang="en-US" dirty="0">
                <a:latin typeface="KaiTi" panose="02010609060101010101" pitchFamily="49" charset="-122"/>
                <a:ea typeface="KaiTi" panose="02010609060101010101" pitchFamily="49" charset="-122"/>
              </a:rPr>
              <a:t>月。</a:t>
            </a:r>
            <a:endParaRPr kumimoji="1" lang="en-US" altLang="ja-JP" dirty="0">
              <a:latin typeface="KaiTi" panose="02010609060101010101" pitchFamily="49" charset="-122"/>
              <a:ea typeface="KaiTi" panose="02010609060101010101" pitchFamily="49" charset="-122"/>
            </a:endParaRPr>
          </a:p>
          <a:p>
            <a:pPr marL="0" indent="0">
              <a:buNone/>
            </a:pPr>
            <a:r>
              <a:rPr kumimoji="1" lang="ja-JP" altLang="en-US" dirty="0">
                <a:latin typeface="KaiTi" panose="02010609060101010101" pitchFamily="49" charset="-122"/>
                <a:ea typeface="KaiTi" panose="02010609060101010101" pitchFamily="49" charset="-122"/>
              </a:rPr>
              <a:t>坂本ひとみ　「日本の小学校英語教育の現状」</a:t>
            </a:r>
            <a:r>
              <a:rPr kumimoji="1" lang="en-US" altLang="ja-JP" dirty="0">
                <a:latin typeface="KaiTi" panose="02010609060101010101" pitchFamily="49" charset="-122"/>
                <a:ea typeface="KaiTi" panose="02010609060101010101" pitchFamily="49" charset="-122"/>
              </a:rPr>
              <a:t>『</a:t>
            </a:r>
            <a:r>
              <a:rPr kumimoji="1" lang="ja-JP" altLang="en-US" dirty="0">
                <a:latin typeface="KaiTi" panose="02010609060101010101" pitchFamily="49" charset="-122"/>
                <a:ea typeface="KaiTi" panose="02010609060101010101" pitchFamily="49" charset="-122"/>
              </a:rPr>
              <a:t>東洋女子短期大学紀要</a:t>
            </a:r>
            <a:r>
              <a:rPr kumimoji="1" lang="en-US" altLang="ja-JP" dirty="0">
                <a:latin typeface="KaiTi" panose="02010609060101010101" pitchFamily="49" charset="-122"/>
                <a:ea typeface="KaiTi" panose="02010609060101010101" pitchFamily="49" charset="-122"/>
              </a:rPr>
              <a:t>』38</a:t>
            </a:r>
            <a:r>
              <a:rPr kumimoji="1" lang="ja-JP" altLang="en-US" dirty="0">
                <a:latin typeface="KaiTi" panose="02010609060101010101" pitchFamily="49" charset="-122"/>
                <a:ea typeface="KaiTi" panose="02010609060101010101" pitchFamily="49" charset="-122"/>
              </a:rPr>
              <a:t>号、東洋女子短期</a:t>
            </a:r>
            <a:r>
              <a:rPr lang="ja-JP" altLang="en-US" dirty="0">
                <a:latin typeface="KaiTi" panose="02010609060101010101" pitchFamily="49" charset="-122"/>
                <a:ea typeface="KaiTi" panose="02010609060101010101" pitchFamily="49" charset="-122"/>
              </a:rPr>
              <a:t>大学、</a:t>
            </a:r>
            <a:r>
              <a:rPr lang="en-US" altLang="ja-JP" dirty="0">
                <a:latin typeface="KaiTi" panose="02010609060101010101" pitchFamily="49" charset="-122"/>
                <a:ea typeface="KaiTi" panose="02010609060101010101" pitchFamily="49" charset="-122"/>
              </a:rPr>
              <a:t>2006</a:t>
            </a:r>
            <a:r>
              <a:rPr lang="ja-JP" altLang="en-US" dirty="0">
                <a:latin typeface="KaiTi" panose="02010609060101010101" pitchFamily="49" charset="-122"/>
                <a:ea typeface="KaiTi" panose="02010609060101010101" pitchFamily="49" charset="-122"/>
              </a:rPr>
              <a:t>年</a:t>
            </a:r>
            <a:r>
              <a:rPr lang="en-US" altLang="ja-JP" dirty="0">
                <a:latin typeface="KaiTi" panose="02010609060101010101" pitchFamily="49" charset="-122"/>
                <a:ea typeface="KaiTi" panose="02010609060101010101" pitchFamily="49" charset="-122"/>
              </a:rPr>
              <a:t>3</a:t>
            </a:r>
            <a:r>
              <a:rPr lang="ja-JP" altLang="en-US" dirty="0">
                <a:latin typeface="KaiTi" panose="02010609060101010101" pitchFamily="49" charset="-122"/>
                <a:ea typeface="KaiTi" panose="02010609060101010101" pitchFamily="49" charset="-122"/>
              </a:rPr>
              <a:t>月。</a:t>
            </a:r>
            <a:endParaRPr lang="en-US" altLang="ja-JP" dirty="0">
              <a:latin typeface="KaiTi" panose="02010609060101010101" pitchFamily="49" charset="-122"/>
              <a:ea typeface="KaiTi" panose="02010609060101010101" pitchFamily="49" charset="-122"/>
            </a:endParaRPr>
          </a:p>
          <a:p>
            <a:pPr marL="0" indent="0">
              <a:buNone/>
            </a:pPr>
            <a:r>
              <a:rPr kumimoji="1" lang="ja-JP" altLang="en-US" dirty="0">
                <a:latin typeface="KaiTi" panose="02010609060101010101" pitchFamily="49" charset="-122"/>
                <a:ea typeface="KaiTi" panose="02010609060101010101" pitchFamily="49" charset="-122"/>
              </a:rPr>
              <a:t>ベー・シュウキー　「台湾における小学校英語教員の養成</a:t>
            </a:r>
            <a:r>
              <a:rPr kumimoji="1" lang="en-US" altLang="ja-JP" dirty="0">
                <a:latin typeface="KaiTi" panose="02010609060101010101" pitchFamily="49" charset="-122"/>
                <a:ea typeface="KaiTi" panose="02010609060101010101" pitchFamily="49" charset="-122"/>
              </a:rPr>
              <a:t>―</a:t>
            </a:r>
            <a:r>
              <a:rPr kumimoji="1" lang="ja-JP" altLang="en-US" dirty="0">
                <a:latin typeface="KaiTi" panose="02010609060101010101" pitchFamily="49" charset="-122"/>
                <a:ea typeface="KaiTi" panose="02010609060101010101" pitchFamily="49" charset="-122"/>
              </a:rPr>
              <a:t>その現状と課題</a:t>
            </a:r>
            <a:r>
              <a:rPr kumimoji="1" lang="en-US" altLang="ja-JP" dirty="0">
                <a:latin typeface="KaiTi" panose="02010609060101010101" pitchFamily="49" charset="-122"/>
                <a:ea typeface="KaiTi" panose="02010609060101010101" pitchFamily="49" charset="-122"/>
              </a:rPr>
              <a:t>―</a:t>
            </a:r>
            <a:r>
              <a:rPr kumimoji="1" lang="ja-JP" altLang="en-US" dirty="0">
                <a:latin typeface="KaiTi" panose="02010609060101010101" pitchFamily="49" charset="-122"/>
                <a:ea typeface="KaiTi" panose="02010609060101010101" pitchFamily="49" charset="-122"/>
              </a:rPr>
              <a:t>」</a:t>
            </a:r>
            <a:r>
              <a:rPr kumimoji="1" lang="en-US" altLang="ja-JP" dirty="0">
                <a:latin typeface="KaiTi" panose="02010609060101010101" pitchFamily="49" charset="-122"/>
                <a:ea typeface="KaiTi" panose="02010609060101010101" pitchFamily="49" charset="-122"/>
              </a:rPr>
              <a:t>『</a:t>
            </a:r>
            <a:r>
              <a:rPr kumimoji="1" lang="ja-JP" altLang="en-US" dirty="0">
                <a:latin typeface="KaiTi" panose="02010609060101010101" pitchFamily="49" charset="-122"/>
                <a:ea typeface="KaiTi" panose="02010609060101010101" pitchFamily="49" charset="-122"/>
              </a:rPr>
              <a:t>京都大学大学院教育学研究科紀要</a:t>
            </a:r>
            <a:r>
              <a:rPr kumimoji="1" lang="en-US" altLang="ja-JP" dirty="0">
                <a:latin typeface="KaiTi" panose="02010609060101010101" pitchFamily="49" charset="-122"/>
                <a:ea typeface="KaiTi" panose="02010609060101010101" pitchFamily="49" charset="-122"/>
              </a:rPr>
              <a:t>』53</a:t>
            </a:r>
            <a:r>
              <a:rPr kumimoji="1" lang="ja-JP" altLang="en-US" dirty="0">
                <a:latin typeface="KaiTi" panose="02010609060101010101" pitchFamily="49" charset="-122"/>
                <a:ea typeface="KaiTi" panose="02010609060101010101" pitchFamily="49" charset="-122"/>
              </a:rPr>
              <a:t>巻、京都大学大学院教育学研究科、</a:t>
            </a:r>
            <a:r>
              <a:rPr kumimoji="1" lang="en-US" altLang="ja-JP" dirty="0">
                <a:latin typeface="KaiTi" panose="02010609060101010101" pitchFamily="49" charset="-122"/>
                <a:ea typeface="KaiTi" panose="02010609060101010101" pitchFamily="49" charset="-122"/>
              </a:rPr>
              <a:t>2007</a:t>
            </a:r>
            <a:r>
              <a:rPr kumimoji="1" lang="ja-JP" altLang="en-US" dirty="0">
                <a:latin typeface="KaiTi" panose="02010609060101010101" pitchFamily="49" charset="-122"/>
                <a:ea typeface="KaiTi" panose="02010609060101010101" pitchFamily="49" charset="-122"/>
              </a:rPr>
              <a:t>年</a:t>
            </a:r>
            <a:r>
              <a:rPr kumimoji="1" lang="en-US" altLang="ja-JP" dirty="0">
                <a:latin typeface="KaiTi" panose="02010609060101010101" pitchFamily="49" charset="-122"/>
                <a:ea typeface="KaiTi" panose="02010609060101010101" pitchFamily="49" charset="-122"/>
              </a:rPr>
              <a:t>3</a:t>
            </a:r>
            <a:r>
              <a:rPr kumimoji="1" lang="ja-JP" altLang="en-US" dirty="0">
                <a:latin typeface="KaiTi" panose="02010609060101010101" pitchFamily="49" charset="-122"/>
                <a:ea typeface="KaiTi" panose="02010609060101010101" pitchFamily="49" charset="-122"/>
              </a:rPr>
              <a:t>月。</a:t>
            </a:r>
            <a:endParaRPr kumimoji="1" lang="en-US" altLang="ja-JP" dirty="0">
              <a:latin typeface="KaiTi" panose="02010609060101010101" pitchFamily="49" charset="-122"/>
              <a:ea typeface="KaiTi" panose="02010609060101010101" pitchFamily="49" charset="-122"/>
            </a:endParaRPr>
          </a:p>
          <a:p>
            <a:pPr marL="0" indent="0">
              <a:buNone/>
            </a:pPr>
            <a:r>
              <a:rPr lang="ja-JP" altLang="en-US" dirty="0">
                <a:latin typeface="KaiTi" panose="02010609060101010101" pitchFamily="49" charset="-122"/>
                <a:ea typeface="KaiTi" panose="02010609060101010101" pitchFamily="49" charset="-122"/>
              </a:rPr>
              <a:t>松宮新吾　「日本・中国・韓国における小学校の英語教育の国際比較研究</a:t>
            </a:r>
            <a:r>
              <a:rPr lang="en-US" altLang="ja-JP" dirty="0">
                <a:latin typeface="KaiTi" panose="02010609060101010101" pitchFamily="49" charset="-122"/>
                <a:ea typeface="KaiTi" panose="02010609060101010101" pitchFamily="49" charset="-122"/>
              </a:rPr>
              <a:t>―</a:t>
            </a:r>
            <a:r>
              <a:rPr lang="ja-JP" altLang="en-US" dirty="0">
                <a:latin typeface="KaiTi" panose="02010609060101010101" pitchFamily="49" charset="-122"/>
                <a:ea typeface="KaiTi" panose="02010609060101010101" pitchFamily="49" charset="-122"/>
              </a:rPr>
              <a:t>日本型小学校英語教育の創設へ向けての提言</a:t>
            </a:r>
            <a:r>
              <a:rPr lang="en-US" altLang="ja-JP" dirty="0">
                <a:latin typeface="KaiTi" panose="02010609060101010101" pitchFamily="49" charset="-122"/>
                <a:ea typeface="KaiTi" panose="02010609060101010101" pitchFamily="49" charset="-122"/>
              </a:rPr>
              <a:t>―</a:t>
            </a:r>
            <a:r>
              <a:rPr lang="ja-JP" altLang="en-US" dirty="0">
                <a:latin typeface="KaiTi" panose="02010609060101010101" pitchFamily="49" charset="-122"/>
                <a:ea typeface="KaiTi" panose="02010609060101010101" pitchFamily="49" charset="-122"/>
              </a:rPr>
              <a:t>」</a:t>
            </a:r>
            <a:r>
              <a:rPr lang="en-US" altLang="ja-JP" dirty="0">
                <a:latin typeface="KaiTi" panose="02010609060101010101" pitchFamily="49" charset="-122"/>
                <a:ea typeface="KaiTi" panose="02010609060101010101" pitchFamily="49" charset="-122"/>
              </a:rPr>
              <a:t>『</a:t>
            </a:r>
            <a:r>
              <a:rPr lang="ja-JP" altLang="en-US" dirty="0">
                <a:latin typeface="KaiTi" panose="02010609060101010101" pitchFamily="49" charset="-122"/>
                <a:ea typeface="KaiTi" panose="02010609060101010101" pitchFamily="49" charset="-122"/>
              </a:rPr>
              <a:t>研究論集</a:t>
            </a:r>
            <a:r>
              <a:rPr lang="en-US" altLang="ja-JP" dirty="0">
                <a:latin typeface="KaiTi" panose="02010609060101010101" pitchFamily="49" charset="-122"/>
                <a:ea typeface="KaiTi" panose="02010609060101010101" pitchFamily="49" charset="-122"/>
              </a:rPr>
              <a:t>』100</a:t>
            </a:r>
            <a:r>
              <a:rPr lang="ja-JP" altLang="en-US" dirty="0">
                <a:latin typeface="KaiTi" panose="02010609060101010101" pitchFamily="49" charset="-122"/>
                <a:ea typeface="KaiTi" panose="02010609060101010101" pitchFamily="49" charset="-122"/>
              </a:rPr>
              <a:t>巻、関西外国語大学・関西外国語大学短期大学部、</a:t>
            </a:r>
            <a:r>
              <a:rPr lang="en-US" altLang="ja-JP" dirty="0">
                <a:latin typeface="KaiTi" panose="02010609060101010101" pitchFamily="49" charset="-122"/>
                <a:ea typeface="KaiTi" panose="02010609060101010101" pitchFamily="49" charset="-122"/>
              </a:rPr>
              <a:t>2014</a:t>
            </a:r>
            <a:r>
              <a:rPr lang="ja-JP" altLang="en-US" dirty="0">
                <a:latin typeface="KaiTi" panose="02010609060101010101" pitchFamily="49" charset="-122"/>
                <a:ea typeface="KaiTi" panose="02010609060101010101" pitchFamily="49" charset="-122"/>
              </a:rPr>
              <a:t>年</a:t>
            </a:r>
            <a:r>
              <a:rPr lang="en-US" altLang="ja-JP" dirty="0">
                <a:latin typeface="KaiTi" panose="02010609060101010101" pitchFamily="49" charset="-122"/>
                <a:ea typeface="KaiTi" panose="02010609060101010101" pitchFamily="49" charset="-122"/>
              </a:rPr>
              <a:t>9</a:t>
            </a:r>
            <a:r>
              <a:rPr lang="ja-JP" altLang="en-US" dirty="0">
                <a:latin typeface="KaiTi" panose="02010609060101010101" pitchFamily="49" charset="-122"/>
                <a:ea typeface="KaiTi" panose="02010609060101010101" pitchFamily="49" charset="-122"/>
              </a:rPr>
              <a:t>月。</a:t>
            </a:r>
            <a:endParaRPr kumimoji="1" lang="en-US" altLang="ja-JP"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823275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笔记文档个人简历/自我介绍PPT模版 - PPTBOSS - PPT模板免费下载">
            <a:extLst>
              <a:ext uri="{FF2B5EF4-FFF2-40B4-BE49-F238E27FC236}">
                <a16:creationId xmlns:a16="http://schemas.microsoft.com/office/drawing/2014/main" id="{E3D00F89-6DCA-ACF8-5768-B3F68E30E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9E97E606-50E4-21B7-0DE5-77F6AF71F348}"/>
              </a:ext>
            </a:extLst>
          </p:cNvPr>
          <p:cNvSpPr/>
          <p:nvPr/>
        </p:nvSpPr>
        <p:spPr>
          <a:xfrm>
            <a:off x="4839128" y="2743200"/>
            <a:ext cx="2578814" cy="11507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5D2450E-C3C4-0559-BF5A-F899B297659F}"/>
              </a:ext>
            </a:extLst>
          </p:cNvPr>
          <p:cNvSpPr>
            <a:spLocks noGrp="1"/>
          </p:cNvSpPr>
          <p:nvPr>
            <p:ph type="title"/>
          </p:nvPr>
        </p:nvSpPr>
        <p:spPr>
          <a:xfrm>
            <a:off x="2912608" y="3429000"/>
            <a:ext cx="6366783" cy="2719227"/>
          </a:xfrm>
        </p:spPr>
        <p:txBody>
          <a:bodyPr>
            <a:prstTxWarp prst="textArchUp">
              <a:avLst/>
            </a:prstTxWarp>
            <a:normAutofit/>
          </a:bodyPr>
          <a:lstStyle/>
          <a:p>
            <a:r>
              <a:rPr kumimoji="1" lang="zh-CN" altLang="en-US" sz="9600" cap="none" dirty="0">
                <a:ln w="9525">
                  <a:solidFill>
                    <a:schemeClr val="bg1"/>
                  </a:solidFill>
                  <a:prstDash val="solid"/>
                </a:ln>
                <a:effectLst>
                  <a:outerShdw blurRad="12700" dist="38100" dir="2700000" algn="tl" rotWithShape="0">
                    <a:schemeClr val="bg1">
                      <a:lumMod val="50000"/>
                    </a:schemeClr>
                  </a:outerShdw>
                </a:effectLst>
                <a:latin typeface="ZCOOL KuaiLe" panose="00000500000000000000" pitchFamily="2" charset="0"/>
                <a:ea typeface="ZCOOL KuaiLe" panose="00000500000000000000" pitchFamily="2" charset="0"/>
              </a:rPr>
              <a:t>谢谢大家</a:t>
            </a:r>
            <a:endParaRPr kumimoji="1" lang="ja-JP" altLang="en-US" sz="9600" cap="none" dirty="0">
              <a:ln w="9525">
                <a:solidFill>
                  <a:schemeClr val="bg1"/>
                </a:solidFill>
                <a:prstDash val="solid"/>
              </a:ln>
              <a:effectLst>
                <a:outerShdw blurRad="12700" dist="38100" dir="2700000" algn="tl" rotWithShape="0">
                  <a:schemeClr val="bg1">
                    <a:lumMod val="50000"/>
                  </a:schemeClr>
                </a:outerShdw>
              </a:effectLst>
              <a:latin typeface="ZCOOL KuaiLe" panose="00000500000000000000" pitchFamily="2" charset="0"/>
            </a:endParaRPr>
          </a:p>
        </p:txBody>
      </p:sp>
    </p:spTree>
    <p:extLst>
      <p:ext uri="{BB962C8B-B14F-4D97-AF65-F5344CB8AC3E}">
        <p14:creationId xmlns:p14="http://schemas.microsoft.com/office/powerpoint/2010/main" val="272451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E569D-A72A-5390-E1BE-D97C329472A5}"/>
              </a:ext>
            </a:extLst>
          </p:cNvPr>
          <p:cNvSpPr>
            <a:spLocks noGrp="1"/>
          </p:cNvSpPr>
          <p:nvPr>
            <p:ph type="title"/>
          </p:nvPr>
        </p:nvSpPr>
        <p:spPr>
          <a:xfrm>
            <a:off x="547897" y="1191802"/>
            <a:ext cx="11096205" cy="5369103"/>
          </a:xfrm>
        </p:spPr>
        <p:txBody>
          <a:bodyPr>
            <a:normAutofit/>
          </a:bodyPr>
          <a:lstStyle/>
          <a:p>
            <a:pPr algn="l"/>
            <a:r>
              <a:rPr kumimoji="1" lang="ja-JP" altLang="en-US" sz="3600" dirty="0">
                <a:solidFill>
                  <a:srgbClr val="FFFF00"/>
                </a:solidFill>
                <a:latin typeface="KaiTi" panose="02010609060101010101" pitchFamily="49" charset="-122"/>
                <a:ea typeface="KaiTi" panose="02010609060101010101" pitchFamily="49" charset="-122"/>
              </a:rPr>
              <a:t>１．日本における小学校の英語教育について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latin typeface="KaiTi" panose="02010609060101010101" pitchFamily="49" charset="-122"/>
                <a:ea typeface="KaiTi" panose="02010609060101010101" pitchFamily="49" charset="-122"/>
              </a:rPr>
              <a:t>２</a:t>
            </a:r>
            <a:r>
              <a:rPr kumimoji="1" lang="ja-JP" altLang="en-US" sz="3600" dirty="0">
                <a:latin typeface="KaiTi" panose="02010609060101010101" pitchFamily="49" charset="-122"/>
                <a:ea typeface="KaiTi" panose="02010609060101010101" pitchFamily="49" charset="-122"/>
              </a:rPr>
              <a:t>．中国における小学校の英語教育について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latin typeface="KaiTi" panose="02010609060101010101" pitchFamily="49" charset="-122"/>
                <a:ea typeface="KaiTi" panose="02010609060101010101" pitchFamily="49" charset="-122"/>
              </a:rPr>
              <a:t>３</a:t>
            </a:r>
            <a:r>
              <a:rPr kumimoji="1" lang="ja-JP" altLang="en-US" sz="3600" dirty="0">
                <a:latin typeface="KaiTi" panose="02010609060101010101" pitchFamily="49" charset="-122"/>
                <a:ea typeface="KaiTi" panose="02010609060101010101" pitchFamily="49" charset="-122"/>
              </a:rPr>
              <a:t>．台湾における小学校の英語教育について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lang="ja-JP" altLang="en-US" sz="3600" dirty="0">
                <a:latin typeface="KaiTi" panose="02010609060101010101" pitchFamily="49" charset="-122"/>
                <a:ea typeface="KaiTi" panose="02010609060101010101" pitchFamily="49" charset="-122"/>
              </a:rPr>
              <a:t>４</a:t>
            </a:r>
            <a:r>
              <a:rPr kumimoji="1" lang="ja-JP" altLang="en-US" sz="3600" dirty="0">
                <a:latin typeface="KaiTi" panose="02010609060101010101" pitchFamily="49" charset="-122"/>
                <a:ea typeface="KaiTi" panose="02010609060101010101" pitchFamily="49" charset="-122"/>
              </a:rPr>
              <a:t>．中国・台湾と日本の小学校英語教育を比較して</a:t>
            </a:r>
            <a:br>
              <a:rPr kumimoji="1" lang="en-US" altLang="ja-JP" sz="3600" dirty="0">
                <a:latin typeface="KaiTi" panose="02010609060101010101" pitchFamily="49" charset="-122"/>
                <a:ea typeface="KaiTi" panose="02010609060101010101" pitchFamily="49" charset="-122"/>
              </a:rPr>
            </a:br>
            <a:br>
              <a:rPr kumimoji="1" lang="en-US" altLang="ja-JP" sz="3600" dirty="0">
                <a:latin typeface="KaiTi" panose="02010609060101010101" pitchFamily="49" charset="-122"/>
                <a:ea typeface="KaiTi" panose="02010609060101010101" pitchFamily="49" charset="-122"/>
              </a:rPr>
            </a:br>
            <a:r>
              <a:rPr kumimoji="1" lang="ja-JP" altLang="en-US" sz="3600" dirty="0">
                <a:latin typeface="KaiTi" panose="02010609060101010101" pitchFamily="49" charset="-122"/>
                <a:ea typeface="KaiTi" panose="02010609060101010101" pitchFamily="49" charset="-122"/>
              </a:rPr>
              <a:t>５．日本型英語教育を築くために</a:t>
            </a:r>
          </a:p>
        </p:txBody>
      </p:sp>
      <p:sp>
        <p:nvSpPr>
          <p:cNvPr id="4" name="テキスト ボックス 3">
            <a:extLst>
              <a:ext uri="{FF2B5EF4-FFF2-40B4-BE49-F238E27FC236}">
                <a16:creationId xmlns:a16="http://schemas.microsoft.com/office/drawing/2014/main" id="{2532FA69-FE40-014A-0BA8-EBEBEB9491EE}"/>
              </a:ext>
            </a:extLst>
          </p:cNvPr>
          <p:cNvSpPr txBox="1"/>
          <p:nvPr/>
        </p:nvSpPr>
        <p:spPr>
          <a:xfrm>
            <a:off x="547897" y="483916"/>
            <a:ext cx="3811711" cy="707886"/>
          </a:xfrm>
          <a:prstGeom prst="rect">
            <a:avLst/>
          </a:prstGeom>
          <a:noFill/>
        </p:spPr>
        <p:txBody>
          <a:bodyPr wrap="square" rtlCol="0">
            <a:spAutoFit/>
          </a:bodyPr>
          <a:lstStyle/>
          <a:p>
            <a:r>
              <a:rPr kumimoji="1" lang="ja-JP" altLang="en-US" sz="4000" b="1" dirty="0">
                <a:latin typeface="KaiTi" panose="02010609060101010101" pitchFamily="49" charset="-122"/>
                <a:ea typeface="KaiTi" panose="02010609060101010101" pitchFamily="49" charset="-122"/>
              </a:rPr>
              <a:t>～説明の手順～</a:t>
            </a:r>
          </a:p>
        </p:txBody>
      </p:sp>
    </p:spTree>
    <p:extLst>
      <p:ext uri="{BB962C8B-B14F-4D97-AF65-F5344CB8AC3E}">
        <p14:creationId xmlns:p14="http://schemas.microsoft.com/office/powerpoint/2010/main" val="343747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kumimoji="1" lang="ja-JP" altLang="en-US" sz="3600" dirty="0">
                <a:latin typeface="KaiTi" panose="02010609060101010101" pitchFamily="49" charset="-122"/>
                <a:ea typeface="KaiTi" panose="02010609060101010101" pitchFamily="49" charset="-122"/>
              </a:rPr>
              <a:t>１．日本における小学校の英語教育について</a:t>
            </a:r>
            <a:br>
              <a:rPr kumimoji="1" lang="en-US" altLang="ja-JP" sz="3600" dirty="0">
                <a:latin typeface="KaiTi" panose="02010609060101010101" pitchFamily="49" charset="-122"/>
                <a:ea typeface="KaiTi" panose="02010609060101010101" pitchFamily="49" charset="-122"/>
              </a:rPr>
            </a:br>
            <a:r>
              <a:rPr lang="en-US" altLang="ja-JP"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現状</a:t>
            </a:r>
            <a:r>
              <a:rPr lang="en-US" altLang="ja-JP" sz="3600" dirty="0">
                <a:latin typeface="KaiTi" panose="02010609060101010101" pitchFamily="49" charset="-122"/>
                <a:ea typeface="KaiTi" panose="02010609060101010101" pitchFamily="49" charset="-122"/>
              </a:rPr>
              <a:t>―</a:t>
            </a:r>
            <a:endParaRPr kumimoji="1" lang="ja-JP" altLang="en-US" sz="3600" dirty="0">
              <a:latin typeface="KaiTi" panose="02010609060101010101" pitchFamily="49" charset="-122"/>
              <a:ea typeface="KaiTi" panose="02010609060101010101" pitchFamily="49" charset="-122"/>
            </a:endParaRPr>
          </a:p>
        </p:txBody>
      </p:sp>
      <p:sp>
        <p:nvSpPr>
          <p:cNvPr id="3" name="コンテンツ プレースホルダー 2">
            <a:extLst>
              <a:ext uri="{FF2B5EF4-FFF2-40B4-BE49-F238E27FC236}">
                <a16:creationId xmlns:a16="http://schemas.microsoft.com/office/drawing/2014/main" id="{48FAE864-F04A-F620-3A37-81DBDFC872EE}"/>
              </a:ext>
            </a:extLst>
          </p:cNvPr>
          <p:cNvSpPr>
            <a:spLocks noGrp="1"/>
          </p:cNvSpPr>
          <p:nvPr>
            <p:ph idx="1"/>
          </p:nvPr>
        </p:nvSpPr>
        <p:spPr/>
        <p:txBody>
          <a:bodyPr>
            <a:normAutofit fontScale="92500"/>
          </a:bodyPr>
          <a:lstStyle/>
          <a:p>
            <a:pPr marL="0" indent="0">
              <a:buNone/>
            </a:pPr>
            <a:r>
              <a:rPr kumimoji="1" lang="ja-JP" altLang="en-US" sz="2800" dirty="0">
                <a:latin typeface="KaiTi" panose="02010609060101010101" pitchFamily="49" charset="-122"/>
                <a:ea typeface="KaiTi" panose="02010609060101010101" pitchFamily="49" charset="-122"/>
              </a:rPr>
              <a:t>・総合的な時間の中で外国語活動を</a:t>
            </a:r>
            <a:r>
              <a:rPr kumimoji="1" lang="ja-JP" altLang="en-US" sz="2800" dirty="0">
                <a:solidFill>
                  <a:srgbClr val="FFFF00"/>
                </a:solidFill>
                <a:latin typeface="KaiTi" panose="02010609060101010101" pitchFamily="49" charset="-122"/>
                <a:ea typeface="KaiTi" panose="02010609060101010101" pitchFamily="49" charset="-122"/>
              </a:rPr>
              <a:t>入れてもよい</a:t>
            </a:r>
            <a:r>
              <a:rPr kumimoji="1" lang="ja-JP" altLang="en-US" sz="2800" dirty="0">
                <a:latin typeface="KaiTi" panose="02010609060101010101" pitchFamily="49" charset="-122"/>
                <a:ea typeface="KaiTi" panose="02010609060101010101" pitchFamily="49" charset="-122"/>
              </a:rPr>
              <a:t>、と示されている</a:t>
            </a:r>
            <a:endParaRPr kumimoji="1"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→日本の子どもたちの間に</a:t>
            </a:r>
            <a:r>
              <a:rPr lang="ja-JP" altLang="en-US" sz="2800" dirty="0">
                <a:solidFill>
                  <a:srgbClr val="FF0000"/>
                </a:solidFill>
                <a:latin typeface="KaiTi" panose="02010609060101010101" pitchFamily="49" charset="-122"/>
                <a:ea typeface="KaiTi" panose="02010609060101010101" pitchFamily="49" charset="-122"/>
              </a:rPr>
              <a:t>英語力格差</a:t>
            </a:r>
            <a:r>
              <a:rPr lang="ja-JP" altLang="en-US" sz="2800" dirty="0">
                <a:latin typeface="KaiTi" panose="02010609060101010101" pitchFamily="49" charset="-122"/>
                <a:ea typeface="KaiTi" panose="02010609060101010101" pitchFamily="49" charset="-122"/>
              </a:rPr>
              <a:t>を生じさせてしまっている</a:t>
            </a:r>
            <a:endParaRPr lang="en-US" altLang="ja-JP" sz="2800" dirty="0">
              <a:latin typeface="KaiTi" panose="02010609060101010101" pitchFamily="49" charset="-122"/>
              <a:ea typeface="KaiTi" panose="02010609060101010101" pitchFamily="49" charset="-122"/>
            </a:endParaRPr>
          </a:p>
          <a:p>
            <a:pPr marL="0" indent="0">
              <a:buNone/>
            </a:pPr>
            <a:endParaRPr lang="en-US" altLang="ja-JP" sz="2800" dirty="0">
              <a:latin typeface="KaiTi" panose="02010609060101010101" pitchFamily="49" charset="-122"/>
              <a:ea typeface="KaiTi" panose="02010609060101010101" pitchFamily="49" charset="-122"/>
            </a:endParaRPr>
          </a:p>
          <a:p>
            <a:pPr marL="0" indent="0">
              <a:buNone/>
            </a:pPr>
            <a:r>
              <a:rPr kumimoji="1" lang="ja-JP" altLang="en-US" sz="2800" dirty="0">
                <a:latin typeface="KaiTi" panose="02010609060101010101" pitchFamily="49" charset="-122"/>
                <a:ea typeface="KaiTi" panose="02010609060101010101" pitchFamily="49" charset="-122"/>
              </a:rPr>
              <a:t>・政策として、小学校に英語を</a:t>
            </a:r>
            <a:r>
              <a:rPr kumimoji="1" lang="ja-JP" altLang="en-US" sz="2800" dirty="0">
                <a:solidFill>
                  <a:srgbClr val="FFFF00"/>
                </a:solidFill>
                <a:latin typeface="KaiTi" panose="02010609060101010101" pitchFamily="49" charset="-122"/>
                <a:ea typeface="KaiTi" panose="02010609060101010101" pitchFamily="49" charset="-122"/>
              </a:rPr>
              <a:t>積極的に導入</a:t>
            </a:r>
            <a:r>
              <a:rPr kumimoji="1" lang="ja-JP" altLang="en-US" sz="2800" dirty="0">
                <a:latin typeface="KaiTi" panose="02010609060101010101" pitchFamily="49" charset="-122"/>
                <a:ea typeface="KaiTi" panose="02010609060101010101" pitchFamily="49" charset="-122"/>
              </a:rPr>
              <a:t>していく方向にある</a:t>
            </a:r>
            <a:endParaRPr kumimoji="1"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→東アジア（韓国、中国、台湾など）と比べると、</a:t>
            </a:r>
            <a:r>
              <a:rPr lang="ja-JP" altLang="en-US" sz="2800" dirty="0">
                <a:solidFill>
                  <a:srgbClr val="FF0000"/>
                </a:solidFill>
                <a:latin typeface="KaiTi" panose="02010609060101010101" pitchFamily="49" charset="-122"/>
                <a:ea typeface="KaiTi" panose="02010609060101010101" pitchFamily="49" charset="-122"/>
              </a:rPr>
              <a:t>遅れている</a:t>
            </a:r>
            <a:endParaRPr lang="en-US" altLang="ja-JP" sz="2800" dirty="0">
              <a:solidFill>
                <a:srgbClr val="FF0000"/>
              </a:solidFill>
              <a:latin typeface="KaiTi" panose="02010609060101010101" pitchFamily="49" charset="-122"/>
              <a:ea typeface="KaiTi" panose="02010609060101010101" pitchFamily="49" charset="-122"/>
            </a:endParaRPr>
          </a:p>
          <a:p>
            <a:pPr marL="0" indent="0">
              <a:buNone/>
            </a:pPr>
            <a:endParaRPr kumimoji="1" lang="ja-JP" altLang="en-US" dirty="0"/>
          </a:p>
        </p:txBody>
      </p:sp>
    </p:spTree>
    <p:extLst>
      <p:ext uri="{BB962C8B-B14F-4D97-AF65-F5344CB8AC3E}">
        <p14:creationId xmlns:p14="http://schemas.microsoft.com/office/powerpoint/2010/main" val="237582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kumimoji="1" lang="ja-JP" altLang="en-US" sz="3600" dirty="0">
                <a:latin typeface="KaiTi" panose="02010609060101010101" pitchFamily="49" charset="-122"/>
                <a:ea typeface="KaiTi" panose="02010609060101010101" pitchFamily="49" charset="-122"/>
              </a:rPr>
              <a:t>１．日本における小学校の英語教育について</a:t>
            </a:r>
            <a:br>
              <a:rPr kumimoji="1" lang="en-US" altLang="ja-JP" sz="3600" dirty="0">
                <a:latin typeface="KaiTi" panose="02010609060101010101" pitchFamily="49" charset="-122"/>
                <a:ea typeface="KaiTi" panose="02010609060101010101" pitchFamily="49" charset="-122"/>
              </a:rPr>
            </a:br>
            <a:r>
              <a:rPr lang="en-US" altLang="ja-JP"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英語教育を導入する背景</a:t>
            </a:r>
            <a:r>
              <a:rPr lang="en-US" altLang="ja-JP" sz="3600" dirty="0">
                <a:latin typeface="KaiTi" panose="02010609060101010101" pitchFamily="49" charset="-122"/>
                <a:ea typeface="KaiTi" panose="02010609060101010101" pitchFamily="49" charset="-122"/>
              </a:rPr>
              <a:t>―</a:t>
            </a:r>
            <a:endParaRPr kumimoji="1" lang="ja-JP" altLang="en-US" sz="3600" dirty="0">
              <a:latin typeface="KaiTi" panose="02010609060101010101" pitchFamily="49" charset="-122"/>
              <a:ea typeface="KaiTi" panose="02010609060101010101" pitchFamily="49" charset="-122"/>
            </a:endParaRPr>
          </a:p>
        </p:txBody>
      </p:sp>
      <p:sp>
        <p:nvSpPr>
          <p:cNvPr id="3" name="コンテンツ プレースホルダー 2">
            <a:extLst>
              <a:ext uri="{FF2B5EF4-FFF2-40B4-BE49-F238E27FC236}">
                <a16:creationId xmlns:a16="http://schemas.microsoft.com/office/drawing/2014/main" id="{48FAE864-F04A-F620-3A37-81DBDFC872EE}"/>
              </a:ext>
            </a:extLst>
          </p:cNvPr>
          <p:cNvSpPr>
            <a:spLocks noGrp="1"/>
          </p:cNvSpPr>
          <p:nvPr>
            <p:ph idx="1"/>
          </p:nvPr>
        </p:nvSpPr>
        <p:spPr>
          <a:xfrm>
            <a:off x="913795" y="1326321"/>
            <a:ext cx="10353762" cy="5403251"/>
          </a:xfrm>
        </p:spPr>
        <p:txBody>
          <a:bodyPr>
            <a:normAutofit fontScale="85000" lnSpcReduction="20000"/>
          </a:bodyPr>
          <a:lstStyle/>
          <a:p>
            <a:pPr marL="0" indent="0">
              <a:buNone/>
            </a:pPr>
            <a:r>
              <a:rPr lang="ja-JP" altLang="en-US" sz="2800" b="1" dirty="0">
                <a:latin typeface="KaiTi" panose="02010609060101010101" pitchFamily="49" charset="-122"/>
                <a:ea typeface="KaiTi" panose="02010609060101010101" pitchFamily="49" charset="-122"/>
              </a:rPr>
              <a:t>①</a:t>
            </a:r>
            <a:r>
              <a:rPr kumimoji="1" lang="ja-JP" altLang="en-US" sz="2800" b="1" dirty="0">
                <a:latin typeface="KaiTi" panose="02010609060101010101" pitchFamily="49" charset="-122"/>
                <a:ea typeface="KaiTi" panose="02010609060101010101" pitchFamily="49" charset="-122"/>
              </a:rPr>
              <a:t>日本の国際化</a:t>
            </a:r>
            <a:endParaRPr kumimoji="1" lang="en-US" altLang="ja-JP" sz="2800" b="1"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→日本人が外国へ出る：</a:t>
            </a:r>
            <a:r>
              <a:rPr lang="en-US" altLang="ja-JP" sz="2800" dirty="0">
                <a:latin typeface="KaiTi" panose="02010609060101010101" pitchFamily="49" charset="-122"/>
                <a:ea typeface="KaiTi" panose="02010609060101010101" pitchFamily="49" charset="-122"/>
              </a:rPr>
              <a:t>1600</a:t>
            </a:r>
            <a:r>
              <a:rPr lang="ja-JP" altLang="en-US" sz="2800" dirty="0">
                <a:latin typeface="KaiTi" panose="02010609060101010101" pitchFamily="49" charset="-122"/>
                <a:ea typeface="KaiTi" panose="02010609060101010101" pitchFamily="49" charset="-122"/>
              </a:rPr>
              <a:t>～</a:t>
            </a:r>
            <a:r>
              <a:rPr lang="en-US" altLang="ja-JP" sz="2800" dirty="0">
                <a:latin typeface="KaiTi" panose="02010609060101010101" pitchFamily="49" charset="-122"/>
                <a:ea typeface="KaiTi" panose="02010609060101010101" pitchFamily="49" charset="-122"/>
              </a:rPr>
              <a:t>1700</a:t>
            </a:r>
            <a:r>
              <a:rPr lang="ja-JP" altLang="en-US" sz="2800" dirty="0">
                <a:latin typeface="KaiTi" panose="02010609060101010101" pitchFamily="49" charset="-122"/>
                <a:ea typeface="KaiTi" panose="02010609060101010101" pitchFamily="49" charset="-122"/>
              </a:rPr>
              <a:t>万人</a:t>
            </a:r>
            <a:endParaRPr kumimoji="1"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→外国人が日本に来る：</a:t>
            </a:r>
            <a:r>
              <a:rPr lang="en-US" altLang="ja-JP" sz="2800" dirty="0">
                <a:latin typeface="KaiTi" panose="02010609060101010101" pitchFamily="49" charset="-122"/>
                <a:ea typeface="KaiTi" panose="02010609060101010101" pitchFamily="49" charset="-122"/>
              </a:rPr>
              <a:t>600</a:t>
            </a:r>
            <a:r>
              <a:rPr lang="ja-JP" altLang="en-US" sz="2800" dirty="0">
                <a:latin typeface="KaiTi" panose="02010609060101010101" pitchFamily="49" charset="-122"/>
                <a:ea typeface="KaiTi" panose="02010609060101010101" pitchFamily="49" charset="-122"/>
              </a:rPr>
              <a:t>～</a:t>
            </a:r>
            <a:r>
              <a:rPr lang="en-US" altLang="ja-JP" sz="2800" dirty="0">
                <a:latin typeface="KaiTi" panose="02010609060101010101" pitchFamily="49" charset="-122"/>
                <a:ea typeface="KaiTi" panose="02010609060101010101" pitchFamily="49" charset="-122"/>
              </a:rPr>
              <a:t>700</a:t>
            </a:r>
            <a:r>
              <a:rPr lang="ja-JP" altLang="en-US" sz="2800" dirty="0">
                <a:latin typeface="KaiTi" panose="02010609060101010101" pitchFamily="49" charset="-122"/>
                <a:ea typeface="KaiTi" panose="02010609060101010101" pitchFamily="49" charset="-122"/>
              </a:rPr>
              <a:t>万人</a:t>
            </a:r>
            <a:endParaRPr lang="en-US" altLang="ja-JP" sz="2800" dirty="0">
              <a:latin typeface="KaiTi" panose="02010609060101010101" pitchFamily="49" charset="-122"/>
              <a:ea typeface="KaiTi" panose="02010609060101010101" pitchFamily="49" charset="-122"/>
            </a:endParaRPr>
          </a:p>
          <a:p>
            <a:pPr marL="0" indent="0">
              <a:buNone/>
            </a:pPr>
            <a:r>
              <a:rPr kumimoji="1" lang="ja-JP" altLang="en-US" sz="2800" b="1" dirty="0">
                <a:latin typeface="KaiTi" panose="02010609060101010101" pitchFamily="49" charset="-122"/>
                <a:ea typeface="KaiTi" panose="02010609060101010101" pitchFamily="49" charset="-122"/>
              </a:rPr>
              <a:t>②英語に対する需要の高まり</a:t>
            </a:r>
            <a:endParaRPr kumimoji="1" lang="en-US" altLang="ja-JP" sz="2800" b="1"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→企業などで</a:t>
            </a:r>
            <a:r>
              <a:rPr lang="en-US" altLang="ja-JP" sz="2800" dirty="0">
                <a:latin typeface="KaiTi" panose="02010609060101010101" pitchFamily="49" charset="-122"/>
                <a:ea typeface="KaiTi" panose="02010609060101010101" pitchFamily="49" charset="-122"/>
              </a:rPr>
              <a:t>TOEIC</a:t>
            </a:r>
            <a:r>
              <a:rPr lang="ja-JP" altLang="en-US" sz="2800" dirty="0">
                <a:latin typeface="KaiTi" panose="02010609060101010101" pitchFamily="49" charset="-122"/>
                <a:ea typeface="KaiTi" panose="02010609060101010101" pitchFamily="49" charset="-122"/>
              </a:rPr>
              <a:t>を昇進の必要条件にするところが出現</a:t>
            </a:r>
            <a:endParaRPr kumimoji="1" lang="en-US" altLang="ja-JP" sz="2800" b="1" dirty="0">
              <a:latin typeface="KaiTi" panose="02010609060101010101" pitchFamily="49" charset="-122"/>
              <a:ea typeface="KaiTi" panose="02010609060101010101" pitchFamily="49" charset="-122"/>
            </a:endParaRPr>
          </a:p>
          <a:p>
            <a:pPr marL="0" indent="0">
              <a:buNone/>
            </a:pPr>
            <a:r>
              <a:rPr kumimoji="1" lang="ja-JP" altLang="en-US" sz="2800" b="1" dirty="0">
                <a:latin typeface="KaiTi" panose="02010609060101010101" pitchFamily="49" charset="-122"/>
                <a:ea typeface="KaiTi" panose="02010609060101010101" pitchFamily="49" charset="-122"/>
              </a:rPr>
              <a:t>③日本の英語教育の非効率性への批判の高まり</a:t>
            </a:r>
            <a:endParaRPr kumimoji="1" lang="en-US" altLang="ja-JP" sz="2800" b="1"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→中学・高校</a:t>
            </a:r>
            <a:r>
              <a:rPr lang="en-US" altLang="ja-JP" sz="2800" dirty="0">
                <a:latin typeface="KaiTi" panose="02010609060101010101" pitchFamily="49" charset="-122"/>
                <a:ea typeface="KaiTi" panose="02010609060101010101" pitchFamily="49" charset="-122"/>
              </a:rPr>
              <a:t>6</a:t>
            </a:r>
            <a:r>
              <a:rPr lang="ja-JP" altLang="en-US" sz="2800" dirty="0">
                <a:latin typeface="KaiTi" panose="02010609060101010101" pitchFamily="49" charset="-122"/>
                <a:ea typeface="KaiTi" panose="02010609060101010101" pitchFamily="49" charset="-122"/>
              </a:rPr>
              <a:t>年間英語を学習しても話すことができない教育に対する見直し</a:t>
            </a:r>
            <a:endParaRPr kumimoji="1" lang="en-US" altLang="ja-JP" sz="2800" b="1" dirty="0">
              <a:latin typeface="KaiTi" panose="02010609060101010101" pitchFamily="49" charset="-122"/>
              <a:ea typeface="KaiTi" panose="02010609060101010101" pitchFamily="49" charset="-122"/>
            </a:endParaRPr>
          </a:p>
          <a:p>
            <a:pPr marL="0" indent="0">
              <a:buNone/>
            </a:pPr>
            <a:r>
              <a:rPr kumimoji="1" lang="ja-JP" altLang="en-US" sz="2800" b="1" dirty="0">
                <a:latin typeface="KaiTi" panose="02010609060101010101" pitchFamily="49" charset="-122"/>
                <a:ea typeface="KaiTi" panose="02010609060101010101" pitchFamily="49" charset="-122"/>
              </a:rPr>
              <a:t>④諸外国の早期英語教育への取り組み</a:t>
            </a:r>
            <a:endParaRPr kumimoji="1" lang="en-US" altLang="ja-JP" sz="2800" b="1"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→経済危機をきっかけとして、国策として取り組むようになり、小学校での英語教育が必修化（韓国）</a:t>
            </a:r>
            <a:endParaRPr kumimoji="1" lang="ja-JP" altLang="en-US" dirty="0"/>
          </a:p>
        </p:txBody>
      </p:sp>
    </p:spTree>
    <p:extLst>
      <p:ext uri="{BB962C8B-B14F-4D97-AF65-F5344CB8AC3E}">
        <p14:creationId xmlns:p14="http://schemas.microsoft.com/office/powerpoint/2010/main" val="87416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kumimoji="1" lang="ja-JP" altLang="en-US" sz="3600" dirty="0">
                <a:latin typeface="KaiTi" panose="02010609060101010101" pitchFamily="49" charset="-122"/>
                <a:ea typeface="KaiTi" panose="02010609060101010101" pitchFamily="49" charset="-122"/>
              </a:rPr>
              <a:t>１．日本における小学校の英語教育について</a:t>
            </a:r>
            <a:br>
              <a:rPr kumimoji="1" lang="en-US" altLang="ja-JP" sz="3600" dirty="0">
                <a:latin typeface="KaiTi" panose="02010609060101010101" pitchFamily="49" charset="-122"/>
                <a:ea typeface="KaiTi" panose="02010609060101010101" pitchFamily="49" charset="-122"/>
              </a:rPr>
            </a:br>
            <a:r>
              <a:rPr lang="en-US" altLang="ja-JP"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英語活動を行っている小学校の詳細①</a:t>
            </a:r>
            <a:r>
              <a:rPr lang="en-US" altLang="ja-JP" sz="3600" dirty="0">
                <a:latin typeface="KaiTi" panose="02010609060101010101" pitchFamily="49" charset="-122"/>
                <a:ea typeface="KaiTi" panose="02010609060101010101" pitchFamily="49" charset="-122"/>
              </a:rPr>
              <a:t>―</a:t>
            </a:r>
            <a:endParaRPr kumimoji="1" lang="ja-JP" altLang="en-US" sz="3600" dirty="0">
              <a:latin typeface="KaiTi" panose="02010609060101010101" pitchFamily="49" charset="-122"/>
              <a:ea typeface="KaiTi" panose="02010609060101010101" pitchFamily="49" charset="-122"/>
            </a:endParaRPr>
          </a:p>
        </p:txBody>
      </p:sp>
      <p:sp>
        <p:nvSpPr>
          <p:cNvPr id="3" name="コンテンツ プレースホルダー 2">
            <a:extLst>
              <a:ext uri="{FF2B5EF4-FFF2-40B4-BE49-F238E27FC236}">
                <a16:creationId xmlns:a16="http://schemas.microsoft.com/office/drawing/2014/main" id="{48FAE864-F04A-F620-3A37-81DBDFC872EE}"/>
              </a:ext>
            </a:extLst>
          </p:cNvPr>
          <p:cNvSpPr>
            <a:spLocks noGrp="1"/>
          </p:cNvSpPr>
          <p:nvPr>
            <p:ph idx="1"/>
          </p:nvPr>
        </p:nvSpPr>
        <p:spPr>
          <a:xfrm>
            <a:off x="913795" y="1326322"/>
            <a:ext cx="10353762" cy="4982012"/>
          </a:xfrm>
        </p:spPr>
        <p:txBody>
          <a:bodyPr>
            <a:normAutofit fontScale="85000" lnSpcReduction="20000"/>
          </a:bodyPr>
          <a:lstStyle/>
          <a:p>
            <a:pPr marL="0" indent="0">
              <a:buNone/>
            </a:pPr>
            <a:r>
              <a:rPr kumimoji="1" lang="ja-JP" altLang="en-US" sz="2800" b="1" dirty="0">
                <a:latin typeface="KaiTi" panose="02010609060101010101" pitchFamily="49" charset="-122"/>
                <a:ea typeface="KaiTi" panose="02010609060101010101" pitchFamily="49" charset="-122"/>
              </a:rPr>
              <a:t>＜英語活動を導入している小学校の数＞</a:t>
            </a:r>
            <a:endParaRPr kumimoji="1" lang="en-US" altLang="ja-JP" sz="2800" b="1" dirty="0">
              <a:latin typeface="KaiTi" panose="02010609060101010101" pitchFamily="49" charset="-122"/>
              <a:ea typeface="KaiTi" panose="02010609060101010101" pitchFamily="49" charset="-122"/>
            </a:endParaRPr>
          </a:p>
          <a:p>
            <a:pPr marL="0" indent="0">
              <a:buNone/>
            </a:pPr>
            <a:r>
              <a:rPr kumimoji="1" lang="en-US" altLang="ja-JP" sz="2800" dirty="0">
                <a:latin typeface="KaiTi" panose="02010609060101010101" pitchFamily="49" charset="-122"/>
                <a:ea typeface="KaiTi" panose="02010609060101010101" pitchFamily="49" charset="-122"/>
              </a:rPr>
              <a:t>2002</a:t>
            </a:r>
            <a:r>
              <a:rPr kumimoji="1" lang="ja-JP" altLang="en-US" sz="2800" dirty="0">
                <a:latin typeface="KaiTi" panose="02010609060101010101" pitchFamily="49" charset="-122"/>
                <a:ea typeface="KaiTi" panose="02010609060101010101" pitchFamily="49" charset="-122"/>
              </a:rPr>
              <a:t>年　</a:t>
            </a:r>
            <a:r>
              <a:rPr kumimoji="1" lang="en-US" altLang="ja-JP" sz="2800" dirty="0">
                <a:latin typeface="KaiTi" panose="02010609060101010101" pitchFamily="49" charset="-122"/>
                <a:ea typeface="KaiTi" panose="02010609060101010101" pitchFamily="49" charset="-122"/>
              </a:rPr>
              <a:t>56</a:t>
            </a:r>
            <a:r>
              <a:rPr kumimoji="1" lang="ja-JP" altLang="en-US" sz="2800" dirty="0">
                <a:latin typeface="KaiTi" panose="02010609060101010101" pitchFamily="49" charset="-122"/>
                <a:ea typeface="KaiTi" panose="02010609060101010101" pitchFamily="49" charset="-122"/>
              </a:rPr>
              <a:t>％</a:t>
            </a:r>
            <a:endParaRPr kumimoji="1" lang="en-US" altLang="ja-JP" sz="2800" dirty="0">
              <a:latin typeface="KaiTi" panose="02010609060101010101" pitchFamily="49" charset="-122"/>
              <a:ea typeface="KaiTi" panose="02010609060101010101" pitchFamily="49" charset="-122"/>
            </a:endParaRPr>
          </a:p>
          <a:p>
            <a:pPr marL="0" indent="0">
              <a:buNone/>
            </a:pPr>
            <a:r>
              <a:rPr kumimoji="1" lang="en-US" altLang="ja-JP" sz="2800" dirty="0">
                <a:latin typeface="KaiTi" panose="02010609060101010101" pitchFamily="49" charset="-122"/>
                <a:ea typeface="KaiTi" panose="02010609060101010101" pitchFamily="49" charset="-122"/>
              </a:rPr>
              <a:t>2003</a:t>
            </a:r>
            <a:r>
              <a:rPr kumimoji="1" lang="ja-JP" altLang="en-US" sz="2800" dirty="0">
                <a:latin typeface="KaiTi" panose="02010609060101010101" pitchFamily="49" charset="-122"/>
                <a:ea typeface="KaiTi" panose="02010609060101010101" pitchFamily="49" charset="-122"/>
              </a:rPr>
              <a:t>年　</a:t>
            </a:r>
            <a:r>
              <a:rPr kumimoji="1" lang="en-US" altLang="ja-JP" sz="2800" dirty="0">
                <a:latin typeface="KaiTi" panose="02010609060101010101" pitchFamily="49" charset="-122"/>
                <a:ea typeface="KaiTi" panose="02010609060101010101" pitchFamily="49" charset="-122"/>
              </a:rPr>
              <a:t>88</a:t>
            </a:r>
            <a:r>
              <a:rPr kumimoji="1" lang="ja-JP" altLang="en-US" sz="2800" dirty="0">
                <a:latin typeface="KaiTi" panose="02010609060101010101" pitchFamily="49" charset="-122"/>
                <a:ea typeface="KaiTi" panose="02010609060101010101" pitchFamily="49" charset="-122"/>
              </a:rPr>
              <a:t>％</a:t>
            </a:r>
            <a:endParaRPr kumimoji="1" lang="en-US" altLang="ja-JP" sz="2800" dirty="0">
              <a:latin typeface="KaiTi" panose="02010609060101010101" pitchFamily="49" charset="-122"/>
              <a:ea typeface="KaiTi" panose="02010609060101010101" pitchFamily="49" charset="-122"/>
            </a:endParaRPr>
          </a:p>
          <a:p>
            <a:pPr marL="0" indent="0">
              <a:buNone/>
            </a:pPr>
            <a:r>
              <a:rPr kumimoji="1" lang="en-US" altLang="ja-JP" sz="2800" dirty="0">
                <a:latin typeface="KaiTi" panose="02010609060101010101" pitchFamily="49" charset="-122"/>
                <a:ea typeface="KaiTi" panose="02010609060101010101" pitchFamily="49" charset="-122"/>
              </a:rPr>
              <a:t>2004</a:t>
            </a:r>
            <a:r>
              <a:rPr kumimoji="1" lang="ja-JP" altLang="en-US" sz="2800" dirty="0">
                <a:latin typeface="KaiTi" panose="02010609060101010101" pitchFamily="49" charset="-122"/>
                <a:ea typeface="KaiTi" panose="02010609060101010101" pitchFamily="49" charset="-122"/>
              </a:rPr>
              <a:t>年　</a:t>
            </a:r>
            <a:r>
              <a:rPr kumimoji="1" lang="en-US" altLang="ja-JP" sz="2800" dirty="0">
                <a:latin typeface="KaiTi" panose="02010609060101010101" pitchFamily="49" charset="-122"/>
                <a:ea typeface="KaiTi" panose="02010609060101010101" pitchFamily="49" charset="-122"/>
              </a:rPr>
              <a:t>92</a:t>
            </a:r>
            <a:r>
              <a:rPr kumimoji="1" lang="ja-JP" altLang="en-US" sz="2800" dirty="0">
                <a:latin typeface="KaiTi" panose="02010609060101010101" pitchFamily="49" charset="-122"/>
                <a:ea typeface="KaiTi" panose="02010609060101010101" pitchFamily="49" charset="-122"/>
              </a:rPr>
              <a:t>％</a:t>
            </a:r>
            <a:endParaRPr kumimoji="1"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→年々、</a:t>
            </a:r>
            <a:r>
              <a:rPr lang="ja-JP" altLang="en-US" sz="2800" dirty="0">
                <a:solidFill>
                  <a:srgbClr val="FF0000"/>
                </a:solidFill>
                <a:latin typeface="KaiTi" panose="02010609060101010101" pitchFamily="49" charset="-122"/>
                <a:ea typeface="KaiTi" panose="02010609060101010101" pitchFamily="49" charset="-122"/>
              </a:rPr>
              <a:t>増加</a:t>
            </a:r>
            <a:r>
              <a:rPr lang="ja-JP" altLang="en-US" sz="2800" dirty="0">
                <a:latin typeface="KaiTi" panose="02010609060101010101" pitchFamily="49" charset="-122"/>
                <a:ea typeface="KaiTi" panose="02010609060101010101" pitchFamily="49" charset="-122"/>
              </a:rPr>
              <a:t>傾向にある</a:t>
            </a:r>
            <a:endParaRPr lang="en-US" altLang="ja-JP" sz="2800" dirty="0">
              <a:latin typeface="KaiTi" panose="02010609060101010101" pitchFamily="49" charset="-122"/>
              <a:ea typeface="KaiTi" panose="02010609060101010101" pitchFamily="49" charset="-122"/>
            </a:endParaRPr>
          </a:p>
          <a:p>
            <a:pPr marL="0" indent="0">
              <a:buNone/>
            </a:pPr>
            <a:r>
              <a:rPr lang="ja-JP" altLang="en-US" sz="2800" b="1" dirty="0">
                <a:latin typeface="KaiTi" panose="02010609060101010101" pitchFamily="49" charset="-122"/>
                <a:ea typeface="KaiTi" panose="02010609060101010101" pitchFamily="49" charset="-122"/>
              </a:rPr>
              <a:t>＜年間英語活動時間＞</a:t>
            </a:r>
            <a:endParaRPr lang="en-US" altLang="ja-JP" sz="2800" b="1"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以前　　</a:t>
            </a:r>
            <a:r>
              <a:rPr lang="en-US" altLang="ja-JP" sz="2800" dirty="0">
                <a:latin typeface="KaiTi" panose="02010609060101010101" pitchFamily="49" charset="-122"/>
                <a:ea typeface="KaiTi" panose="02010609060101010101" pitchFamily="49" charset="-122"/>
              </a:rPr>
              <a:t>1</a:t>
            </a:r>
            <a:r>
              <a:rPr lang="ja-JP" altLang="en-US" sz="2800" dirty="0">
                <a:latin typeface="KaiTi" panose="02010609060101010101" pitchFamily="49" charset="-122"/>
                <a:ea typeface="KaiTi" panose="02010609060101010101" pitchFamily="49" charset="-122"/>
              </a:rPr>
              <a:t>～</a:t>
            </a:r>
            <a:r>
              <a:rPr lang="en-US" altLang="ja-JP" sz="2800" dirty="0">
                <a:latin typeface="KaiTi" panose="02010609060101010101" pitchFamily="49" charset="-122"/>
                <a:ea typeface="KaiTi" panose="02010609060101010101" pitchFamily="49" charset="-122"/>
              </a:rPr>
              <a:t>11</a:t>
            </a:r>
            <a:r>
              <a:rPr lang="ja-JP" altLang="en-US" sz="2800" dirty="0">
                <a:latin typeface="KaiTi" panose="02010609060101010101" pitchFamily="49" charset="-122"/>
                <a:ea typeface="KaiTi" panose="02010609060101010101" pitchFamily="49" charset="-122"/>
              </a:rPr>
              <a:t>時間（</a:t>
            </a:r>
            <a:r>
              <a:rPr lang="en-US" altLang="ja-JP" sz="2800" dirty="0">
                <a:latin typeface="KaiTi" panose="02010609060101010101" pitchFamily="49" charset="-122"/>
                <a:ea typeface="KaiTi" panose="02010609060101010101" pitchFamily="49" charset="-122"/>
              </a:rPr>
              <a:t>63</a:t>
            </a:r>
            <a:r>
              <a:rPr lang="ja-JP" altLang="en-US" sz="2800" dirty="0">
                <a:latin typeface="KaiTi" panose="02010609060101010101" pitchFamily="49" charset="-122"/>
                <a:ea typeface="KaiTi" panose="02010609060101010101" pitchFamily="49" charset="-122"/>
              </a:rPr>
              <a:t>％）</a:t>
            </a:r>
            <a:endParaRPr lang="en-US" altLang="ja-JP" sz="2800" dirty="0">
              <a:latin typeface="KaiTi" panose="02010609060101010101" pitchFamily="49" charset="-122"/>
              <a:ea typeface="KaiTi" panose="02010609060101010101" pitchFamily="49" charset="-122"/>
            </a:endParaRPr>
          </a:p>
          <a:p>
            <a:pPr marL="0" indent="0">
              <a:buNone/>
            </a:pPr>
            <a:r>
              <a:rPr lang="en-US" altLang="ja-JP" sz="2800" dirty="0">
                <a:latin typeface="KaiTi" panose="02010609060101010101" pitchFamily="49" charset="-122"/>
                <a:ea typeface="KaiTi" panose="02010609060101010101" pitchFamily="49" charset="-122"/>
              </a:rPr>
              <a:t>2004</a:t>
            </a:r>
            <a:r>
              <a:rPr lang="ja-JP" altLang="en-US" sz="2800" dirty="0">
                <a:latin typeface="KaiTi" panose="02010609060101010101" pitchFamily="49" charset="-122"/>
                <a:ea typeface="KaiTi" panose="02010609060101010101" pitchFamily="49" charset="-122"/>
              </a:rPr>
              <a:t>年　</a:t>
            </a:r>
            <a:r>
              <a:rPr lang="en-US" altLang="ja-JP" sz="2800" dirty="0">
                <a:latin typeface="KaiTi" panose="02010609060101010101" pitchFamily="49" charset="-122"/>
                <a:ea typeface="KaiTi" panose="02010609060101010101" pitchFamily="49" charset="-122"/>
              </a:rPr>
              <a:t>12</a:t>
            </a:r>
            <a:r>
              <a:rPr lang="ja-JP" altLang="en-US" sz="2800" dirty="0">
                <a:latin typeface="KaiTi" panose="02010609060101010101" pitchFamily="49" charset="-122"/>
                <a:ea typeface="KaiTi" panose="02010609060101010101" pitchFamily="49" charset="-122"/>
              </a:rPr>
              <a:t>時間</a:t>
            </a:r>
            <a:endParaRPr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a:t>
            </a:r>
            <a:r>
              <a:rPr lang="ja-JP" altLang="en-US" sz="2800" dirty="0">
                <a:solidFill>
                  <a:srgbClr val="FF0000"/>
                </a:solidFill>
                <a:latin typeface="KaiTi" panose="02010609060101010101" pitchFamily="49" charset="-122"/>
                <a:ea typeface="KaiTi" panose="02010609060101010101" pitchFamily="49" charset="-122"/>
              </a:rPr>
              <a:t>大多数の学校が英語活動を導入</a:t>
            </a:r>
            <a:r>
              <a:rPr lang="ja-JP" altLang="en-US" sz="2800" dirty="0">
                <a:latin typeface="KaiTi" panose="02010609060101010101" pitchFamily="49" charset="-122"/>
                <a:ea typeface="KaiTi" panose="02010609060101010101" pitchFamily="49" charset="-122"/>
              </a:rPr>
              <a:t>しているが、その頻度は月に</a:t>
            </a:r>
            <a:r>
              <a:rPr lang="en-US" altLang="ja-JP" sz="2800" dirty="0">
                <a:latin typeface="KaiTi" panose="02010609060101010101" pitchFamily="49" charset="-122"/>
                <a:ea typeface="KaiTi" panose="02010609060101010101" pitchFamily="49" charset="-122"/>
              </a:rPr>
              <a:t>1</a:t>
            </a:r>
            <a:r>
              <a:rPr lang="ja-JP" altLang="en-US" sz="2800" dirty="0">
                <a:latin typeface="KaiTi" panose="02010609060101010101" pitchFamily="49" charset="-122"/>
                <a:ea typeface="KaiTi" panose="02010609060101010101" pitchFamily="49" charset="-122"/>
              </a:rPr>
              <a:t>回以下という学校が最も多い</a:t>
            </a:r>
            <a:endParaRPr kumimoji="1" lang="ja-JP" altLang="en-US" dirty="0"/>
          </a:p>
        </p:txBody>
      </p:sp>
    </p:spTree>
    <p:extLst>
      <p:ext uri="{BB962C8B-B14F-4D97-AF65-F5344CB8AC3E}">
        <p14:creationId xmlns:p14="http://schemas.microsoft.com/office/powerpoint/2010/main" val="132967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kumimoji="1" lang="ja-JP" altLang="en-US" sz="3600" dirty="0">
                <a:latin typeface="KaiTi" panose="02010609060101010101" pitchFamily="49" charset="-122"/>
                <a:ea typeface="KaiTi" panose="02010609060101010101" pitchFamily="49" charset="-122"/>
              </a:rPr>
              <a:t>１．日本における小学校の英語教育について</a:t>
            </a:r>
            <a:br>
              <a:rPr kumimoji="1" lang="en-US" altLang="ja-JP" sz="3600" dirty="0">
                <a:latin typeface="KaiTi" panose="02010609060101010101" pitchFamily="49" charset="-122"/>
                <a:ea typeface="KaiTi" panose="02010609060101010101" pitchFamily="49" charset="-122"/>
              </a:rPr>
            </a:br>
            <a:r>
              <a:rPr lang="en-US" altLang="ja-JP"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英語活動を行っている小学校の詳細②</a:t>
            </a:r>
            <a:r>
              <a:rPr lang="en-US" altLang="ja-JP" sz="3600" dirty="0">
                <a:latin typeface="KaiTi" panose="02010609060101010101" pitchFamily="49" charset="-122"/>
                <a:ea typeface="KaiTi" panose="02010609060101010101" pitchFamily="49" charset="-122"/>
              </a:rPr>
              <a:t>―</a:t>
            </a:r>
            <a:endParaRPr kumimoji="1" lang="ja-JP" altLang="en-US" sz="3600" dirty="0">
              <a:latin typeface="KaiTi" panose="02010609060101010101" pitchFamily="49" charset="-122"/>
              <a:ea typeface="KaiTi" panose="02010609060101010101" pitchFamily="49" charset="-122"/>
            </a:endParaRPr>
          </a:p>
        </p:txBody>
      </p:sp>
      <p:sp>
        <p:nvSpPr>
          <p:cNvPr id="3" name="コンテンツ プレースホルダー 2">
            <a:extLst>
              <a:ext uri="{FF2B5EF4-FFF2-40B4-BE49-F238E27FC236}">
                <a16:creationId xmlns:a16="http://schemas.microsoft.com/office/drawing/2014/main" id="{48FAE864-F04A-F620-3A37-81DBDFC872EE}"/>
              </a:ext>
            </a:extLst>
          </p:cNvPr>
          <p:cNvSpPr>
            <a:spLocks noGrp="1"/>
          </p:cNvSpPr>
          <p:nvPr>
            <p:ph idx="1"/>
          </p:nvPr>
        </p:nvSpPr>
        <p:spPr>
          <a:xfrm>
            <a:off x="913795" y="1326322"/>
            <a:ext cx="10353762" cy="4982012"/>
          </a:xfrm>
        </p:spPr>
        <p:txBody>
          <a:bodyPr>
            <a:normAutofit fontScale="85000" lnSpcReduction="20000"/>
          </a:bodyPr>
          <a:lstStyle/>
          <a:p>
            <a:pPr marL="0" indent="0">
              <a:buNone/>
            </a:pPr>
            <a:r>
              <a:rPr kumimoji="1" lang="ja-JP" altLang="en-US" sz="2800" b="1" dirty="0">
                <a:latin typeface="KaiTi" panose="02010609060101010101" pitchFamily="49" charset="-122"/>
                <a:ea typeface="KaiTi" panose="02010609060101010101" pitchFamily="49" charset="-122"/>
              </a:rPr>
              <a:t>＜英語を教える教員＞</a:t>
            </a:r>
            <a:endParaRPr kumimoji="1" lang="en-US" altLang="ja-JP" sz="2800" b="1"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・担任　</a:t>
            </a:r>
            <a:r>
              <a:rPr lang="en-US" altLang="ja-JP" sz="2800" dirty="0">
                <a:latin typeface="KaiTi" panose="02010609060101010101" pitchFamily="49" charset="-122"/>
                <a:ea typeface="KaiTi" panose="02010609060101010101" pitchFamily="49" charset="-122"/>
              </a:rPr>
              <a:t>91</a:t>
            </a:r>
            <a:r>
              <a:rPr lang="ja-JP" altLang="en-US" sz="2800" dirty="0">
                <a:latin typeface="KaiTi" panose="02010609060101010101" pitchFamily="49" charset="-122"/>
                <a:ea typeface="KaiTi" panose="02010609060101010101" pitchFamily="49" charset="-122"/>
              </a:rPr>
              <a:t>％</a:t>
            </a:r>
            <a:endParaRPr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→ほとんどの小学校で、</a:t>
            </a:r>
            <a:r>
              <a:rPr lang="ja-JP" altLang="en-US" sz="2800" dirty="0">
                <a:solidFill>
                  <a:srgbClr val="FF0000"/>
                </a:solidFill>
                <a:latin typeface="KaiTi" panose="02010609060101010101" pitchFamily="49" charset="-122"/>
                <a:ea typeface="KaiTi" panose="02010609060101010101" pitchFamily="49" charset="-122"/>
              </a:rPr>
              <a:t>英語教員の体制が整っていない</a:t>
            </a:r>
            <a:endParaRPr lang="en-US" altLang="ja-JP" sz="2800" dirty="0">
              <a:solidFill>
                <a:srgbClr val="FF0000"/>
              </a:solidFill>
              <a:latin typeface="KaiTi" panose="02010609060101010101" pitchFamily="49" charset="-122"/>
              <a:ea typeface="KaiTi" panose="02010609060101010101" pitchFamily="49" charset="-122"/>
            </a:endParaRPr>
          </a:p>
          <a:p>
            <a:pPr marL="0" indent="0">
              <a:buNone/>
            </a:pPr>
            <a:r>
              <a:rPr lang="ja-JP" altLang="en-US" sz="2800" b="1" dirty="0">
                <a:latin typeface="KaiTi" panose="02010609060101010101" pitchFamily="49" charset="-122"/>
                <a:ea typeface="KaiTi" panose="02010609060101010101" pitchFamily="49" charset="-122"/>
              </a:rPr>
              <a:t>＜英語活動の形態＞</a:t>
            </a:r>
            <a:endParaRPr lang="en-US" altLang="ja-JP" sz="2800" b="1"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a:t>
            </a:r>
            <a:r>
              <a:rPr lang="en-US" altLang="ja-JP" sz="2800" dirty="0">
                <a:latin typeface="KaiTi" panose="02010609060101010101" pitchFamily="49" charset="-122"/>
                <a:ea typeface="KaiTi" panose="02010609060101010101" pitchFamily="49" charset="-122"/>
              </a:rPr>
              <a:t>45</a:t>
            </a:r>
            <a:r>
              <a:rPr lang="ja-JP" altLang="en-US" sz="2800" dirty="0">
                <a:latin typeface="KaiTi" panose="02010609060101010101" pitchFamily="49" charset="-122"/>
                <a:ea typeface="KaiTi" panose="02010609060101010101" pitchFamily="49" charset="-122"/>
              </a:rPr>
              <a:t>分単位　　　　　　　　　　　</a:t>
            </a:r>
            <a:r>
              <a:rPr lang="en-US" altLang="ja-JP" sz="2800" dirty="0">
                <a:latin typeface="KaiTi" panose="02010609060101010101" pitchFamily="49" charset="-122"/>
                <a:ea typeface="KaiTi" panose="02010609060101010101" pitchFamily="49" charset="-122"/>
              </a:rPr>
              <a:t>96</a:t>
            </a:r>
            <a:r>
              <a:rPr lang="ja-JP" altLang="en-US" sz="2800" dirty="0">
                <a:latin typeface="KaiTi" panose="02010609060101010101" pitchFamily="49" charset="-122"/>
                <a:ea typeface="KaiTi" panose="02010609060101010101" pitchFamily="49" charset="-122"/>
              </a:rPr>
              <a:t>％</a:t>
            </a:r>
            <a:endParaRPr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a:t>
            </a:r>
            <a:r>
              <a:rPr lang="en-US" altLang="ja-JP" sz="2800" dirty="0">
                <a:latin typeface="KaiTi" panose="02010609060101010101" pitchFamily="49" charset="-122"/>
                <a:ea typeface="KaiTi" panose="02010609060101010101" pitchFamily="49" charset="-122"/>
              </a:rPr>
              <a:t>15</a:t>
            </a:r>
            <a:r>
              <a:rPr lang="ja-JP" altLang="en-US" sz="2800" dirty="0">
                <a:latin typeface="KaiTi" panose="02010609060101010101" pitchFamily="49" charset="-122"/>
                <a:ea typeface="KaiTi" panose="02010609060101010101" pitchFamily="49" charset="-122"/>
              </a:rPr>
              <a:t>分のモジュールに分けて行う　少数</a:t>
            </a:r>
            <a:endParaRPr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・ゲームや初歩的な会話　　　　　</a:t>
            </a:r>
            <a:r>
              <a:rPr lang="en-US" altLang="ja-JP" sz="2800" dirty="0">
                <a:latin typeface="KaiTi" panose="02010609060101010101" pitchFamily="49" charset="-122"/>
                <a:ea typeface="KaiTi" panose="02010609060101010101" pitchFamily="49" charset="-122"/>
              </a:rPr>
              <a:t>97</a:t>
            </a:r>
            <a:r>
              <a:rPr lang="ja-JP" altLang="en-US" sz="2800" dirty="0">
                <a:latin typeface="KaiTi" panose="02010609060101010101" pitchFamily="49" charset="-122"/>
                <a:ea typeface="KaiTi" panose="02010609060101010101" pitchFamily="49" charset="-122"/>
              </a:rPr>
              <a:t>％</a:t>
            </a:r>
            <a:endParaRPr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・文字を導入　　　　　　　　　　</a:t>
            </a:r>
            <a:r>
              <a:rPr lang="en-US" altLang="ja-JP" sz="2800" dirty="0">
                <a:latin typeface="KaiTi" panose="02010609060101010101" pitchFamily="49" charset="-122"/>
                <a:ea typeface="KaiTi" panose="02010609060101010101" pitchFamily="49" charset="-122"/>
              </a:rPr>
              <a:t>42</a:t>
            </a:r>
            <a:r>
              <a:rPr lang="ja-JP" altLang="en-US" sz="2800" dirty="0">
                <a:latin typeface="KaiTi" panose="02010609060101010101" pitchFamily="49" charset="-122"/>
                <a:ea typeface="KaiTi" panose="02010609060101010101" pitchFamily="49" charset="-122"/>
              </a:rPr>
              <a:t>％　</a:t>
            </a:r>
            <a:endParaRPr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→モジュールとは</a:t>
            </a:r>
            <a:r>
              <a:rPr lang="en-US" altLang="ja-JP" sz="2800" dirty="0">
                <a:latin typeface="KaiTi" panose="02010609060101010101" pitchFamily="49" charset="-122"/>
                <a:ea typeface="KaiTi" panose="02010609060101010101" pitchFamily="49" charset="-122"/>
              </a:rPr>
              <a:t>…</a:t>
            </a:r>
            <a:r>
              <a:rPr lang="ja-JP" altLang="en-US" sz="2800" dirty="0">
                <a:latin typeface="KaiTi" panose="02010609060101010101" pitchFamily="49" charset="-122"/>
                <a:ea typeface="KaiTi" panose="02010609060101010101" pitchFamily="49" charset="-122"/>
              </a:rPr>
              <a:t>朝学習などの短い時間に行う授業・学習のこと</a:t>
            </a:r>
            <a:endParaRPr lang="en-US" altLang="ja-JP" sz="2800" dirty="0">
              <a:latin typeface="KaiTi" panose="02010609060101010101" pitchFamily="49" charset="-122"/>
              <a:ea typeface="KaiTi" panose="02010609060101010101" pitchFamily="49" charset="-122"/>
            </a:endParaRPr>
          </a:p>
          <a:p>
            <a:pPr marL="0" indent="0">
              <a:buNone/>
            </a:pPr>
            <a:r>
              <a:rPr kumimoji="1" lang="ja-JP" altLang="en-US" sz="2800" dirty="0">
                <a:latin typeface="KaiTi" panose="02010609060101010101" pitchFamily="49" charset="-122"/>
                <a:ea typeface="KaiTi" panose="02010609060101010101" pitchFamily="49" charset="-122"/>
              </a:rPr>
              <a:t>→子どもたちが</a:t>
            </a:r>
            <a:r>
              <a:rPr kumimoji="1" lang="ja-JP" altLang="en-US" sz="2800" dirty="0">
                <a:solidFill>
                  <a:srgbClr val="FF0000"/>
                </a:solidFill>
                <a:latin typeface="KaiTi" panose="02010609060101010101" pitchFamily="49" charset="-122"/>
                <a:ea typeface="KaiTi" panose="02010609060101010101" pitchFamily="49" charset="-122"/>
              </a:rPr>
              <a:t>英語に興味</a:t>
            </a:r>
            <a:r>
              <a:rPr kumimoji="1" lang="ja-JP" altLang="en-US" sz="2800" dirty="0">
                <a:latin typeface="KaiTi" panose="02010609060101010101" pitchFamily="49" charset="-122"/>
                <a:ea typeface="KaiTi" panose="02010609060101010101" pitchFamily="49" charset="-122"/>
              </a:rPr>
              <a:t>を持てるようなプログラムになっている</a:t>
            </a:r>
            <a:endParaRPr kumimoji="1" lang="ja-JP" altLang="en-US" dirty="0"/>
          </a:p>
        </p:txBody>
      </p:sp>
    </p:spTree>
    <p:extLst>
      <p:ext uri="{BB962C8B-B14F-4D97-AF65-F5344CB8AC3E}">
        <p14:creationId xmlns:p14="http://schemas.microsoft.com/office/powerpoint/2010/main" val="6806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kumimoji="1" lang="ja-JP" altLang="en-US" sz="3600" dirty="0">
                <a:latin typeface="KaiTi" panose="02010609060101010101" pitchFamily="49" charset="-122"/>
                <a:ea typeface="KaiTi" panose="02010609060101010101" pitchFamily="49" charset="-122"/>
              </a:rPr>
              <a:t>１．日本における小学校の英語教育について</a:t>
            </a:r>
            <a:br>
              <a:rPr kumimoji="1" lang="en-US" altLang="ja-JP" sz="3600" dirty="0">
                <a:latin typeface="KaiTi" panose="02010609060101010101" pitchFamily="49" charset="-122"/>
                <a:ea typeface="KaiTi" panose="02010609060101010101" pitchFamily="49" charset="-122"/>
              </a:rPr>
            </a:br>
            <a:r>
              <a:rPr lang="en-US" altLang="ja-JP"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英語活動を行っている小学校の詳細③</a:t>
            </a:r>
            <a:r>
              <a:rPr lang="en-US" altLang="ja-JP" sz="3600" dirty="0">
                <a:latin typeface="KaiTi" panose="02010609060101010101" pitchFamily="49" charset="-122"/>
                <a:ea typeface="KaiTi" panose="02010609060101010101" pitchFamily="49" charset="-122"/>
              </a:rPr>
              <a:t>―</a:t>
            </a:r>
            <a:endParaRPr kumimoji="1" lang="ja-JP" altLang="en-US" sz="3600" dirty="0">
              <a:latin typeface="KaiTi" panose="02010609060101010101" pitchFamily="49" charset="-122"/>
              <a:ea typeface="KaiTi" panose="02010609060101010101" pitchFamily="49" charset="-122"/>
            </a:endParaRPr>
          </a:p>
        </p:txBody>
      </p:sp>
      <p:sp>
        <p:nvSpPr>
          <p:cNvPr id="3" name="コンテンツ プレースホルダー 2">
            <a:extLst>
              <a:ext uri="{FF2B5EF4-FFF2-40B4-BE49-F238E27FC236}">
                <a16:creationId xmlns:a16="http://schemas.microsoft.com/office/drawing/2014/main" id="{48FAE864-F04A-F620-3A37-81DBDFC872EE}"/>
              </a:ext>
            </a:extLst>
          </p:cNvPr>
          <p:cNvSpPr>
            <a:spLocks noGrp="1"/>
          </p:cNvSpPr>
          <p:nvPr>
            <p:ph idx="1"/>
          </p:nvPr>
        </p:nvSpPr>
        <p:spPr>
          <a:xfrm>
            <a:off x="913795" y="1326322"/>
            <a:ext cx="10353762" cy="4982012"/>
          </a:xfrm>
        </p:spPr>
        <p:txBody>
          <a:bodyPr>
            <a:normAutofit fontScale="85000" lnSpcReduction="20000"/>
          </a:bodyPr>
          <a:lstStyle/>
          <a:p>
            <a:pPr marL="0" indent="0">
              <a:buNone/>
            </a:pPr>
            <a:r>
              <a:rPr kumimoji="1" lang="ja-JP" altLang="en-US" sz="2800" b="1" dirty="0">
                <a:latin typeface="KaiTi" panose="02010609060101010101" pitchFamily="49" charset="-122"/>
                <a:ea typeface="KaiTi" panose="02010609060101010101" pitchFamily="49" charset="-122"/>
              </a:rPr>
              <a:t>＜小学校専属の</a:t>
            </a:r>
            <a:r>
              <a:rPr kumimoji="1" lang="en-US" altLang="ja-JP" sz="2800" b="1" dirty="0">
                <a:latin typeface="KaiTi" panose="02010609060101010101" pitchFamily="49" charset="-122"/>
                <a:ea typeface="KaiTi" panose="02010609060101010101" pitchFamily="49" charset="-122"/>
              </a:rPr>
              <a:t>ALT</a:t>
            </a:r>
            <a:r>
              <a:rPr kumimoji="1" lang="ja-JP" altLang="en-US" sz="2800" b="1" dirty="0">
                <a:latin typeface="KaiTi" panose="02010609060101010101" pitchFamily="49" charset="-122"/>
                <a:ea typeface="KaiTi" panose="02010609060101010101" pitchFamily="49" charset="-122"/>
              </a:rPr>
              <a:t>について＞</a:t>
            </a:r>
            <a:endParaRPr kumimoji="1" lang="en-US" altLang="ja-JP" sz="2800" b="1" dirty="0">
              <a:latin typeface="KaiTi" panose="02010609060101010101" pitchFamily="49" charset="-122"/>
              <a:ea typeface="KaiTi" panose="02010609060101010101" pitchFamily="49" charset="-122"/>
            </a:endParaRPr>
          </a:p>
          <a:p>
            <a:pPr marL="0" indent="0">
              <a:buNone/>
            </a:pPr>
            <a:r>
              <a:rPr kumimoji="1" lang="en-US" altLang="ja-JP" sz="2800" dirty="0">
                <a:latin typeface="KaiTi" panose="02010609060101010101" pitchFamily="49" charset="-122"/>
                <a:ea typeface="KaiTi" panose="02010609060101010101" pitchFamily="49" charset="-122"/>
              </a:rPr>
              <a:t>2002</a:t>
            </a:r>
            <a:r>
              <a:rPr kumimoji="1" lang="ja-JP" altLang="en-US" sz="2800" dirty="0">
                <a:latin typeface="KaiTi" panose="02010609060101010101" pitchFamily="49" charset="-122"/>
                <a:ea typeface="KaiTi" panose="02010609060101010101" pitchFamily="49" charset="-122"/>
              </a:rPr>
              <a:t>年　</a:t>
            </a:r>
            <a:r>
              <a:rPr kumimoji="1" lang="en-US" altLang="ja-JP" sz="2800" dirty="0">
                <a:latin typeface="KaiTi" panose="02010609060101010101" pitchFamily="49" charset="-122"/>
                <a:ea typeface="KaiTi" panose="02010609060101010101" pitchFamily="49" charset="-122"/>
              </a:rPr>
              <a:t>20</a:t>
            </a:r>
            <a:r>
              <a:rPr kumimoji="1" lang="ja-JP" altLang="en-US" sz="2800" dirty="0">
                <a:latin typeface="KaiTi" panose="02010609060101010101" pitchFamily="49" charset="-122"/>
                <a:ea typeface="KaiTi" panose="02010609060101010101" pitchFamily="49" charset="-122"/>
              </a:rPr>
              <a:t>人</a:t>
            </a:r>
            <a:endParaRPr kumimoji="1" lang="en-US" altLang="ja-JP" sz="2800" dirty="0">
              <a:latin typeface="KaiTi" panose="02010609060101010101" pitchFamily="49" charset="-122"/>
              <a:ea typeface="KaiTi" panose="02010609060101010101" pitchFamily="49" charset="-122"/>
            </a:endParaRPr>
          </a:p>
          <a:p>
            <a:pPr marL="0" indent="0">
              <a:buNone/>
            </a:pPr>
            <a:r>
              <a:rPr kumimoji="1" lang="en-US" altLang="ja-JP" sz="2800" dirty="0">
                <a:latin typeface="KaiTi" panose="02010609060101010101" pitchFamily="49" charset="-122"/>
                <a:ea typeface="KaiTi" panose="02010609060101010101" pitchFamily="49" charset="-122"/>
              </a:rPr>
              <a:t>2003</a:t>
            </a:r>
            <a:r>
              <a:rPr kumimoji="1" lang="ja-JP" altLang="en-US" sz="2800" dirty="0">
                <a:latin typeface="KaiTi" panose="02010609060101010101" pitchFamily="49" charset="-122"/>
                <a:ea typeface="KaiTi" panose="02010609060101010101" pitchFamily="49" charset="-122"/>
              </a:rPr>
              <a:t>年　</a:t>
            </a:r>
            <a:r>
              <a:rPr kumimoji="1" lang="en-US" altLang="ja-JP" sz="2800" dirty="0">
                <a:latin typeface="KaiTi" panose="02010609060101010101" pitchFamily="49" charset="-122"/>
                <a:ea typeface="KaiTi" panose="02010609060101010101" pitchFamily="49" charset="-122"/>
              </a:rPr>
              <a:t>41</a:t>
            </a:r>
            <a:r>
              <a:rPr kumimoji="1" lang="ja-JP" altLang="en-US" sz="2800" dirty="0">
                <a:latin typeface="KaiTi" panose="02010609060101010101" pitchFamily="49" charset="-122"/>
                <a:ea typeface="KaiTi" panose="02010609060101010101" pitchFamily="49" charset="-122"/>
              </a:rPr>
              <a:t>人</a:t>
            </a:r>
            <a:endParaRPr kumimoji="1" lang="en-US" altLang="ja-JP" sz="2800" dirty="0">
              <a:latin typeface="KaiTi" panose="02010609060101010101" pitchFamily="49" charset="-122"/>
              <a:ea typeface="KaiTi" panose="02010609060101010101" pitchFamily="49" charset="-122"/>
            </a:endParaRPr>
          </a:p>
          <a:p>
            <a:pPr marL="0" indent="0">
              <a:buNone/>
            </a:pPr>
            <a:r>
              <a:rPr kumimoji="1" lang="en-US" altLang="ja-JP" sz="2800" dirty="0">
                <a:latin typeface="KaiTi" panose="02010609060101010101" pitchFamily="49" charset="-122"/>
                <a:ea typeface="KaiTi" panose="02010609060101010101" pitchFamily="49" charset="-122"/>
              </a:rPr>
              <a:t>2004</a:t>
            </a:r>
            <a:r>
              <a:rPr kumimoji="1" lang="ja-JP" altLang="en-US" sz="2800" dirty="0">
                <a:latin typeface="KaiTi" panose="02010609060101010101" pitchFamily="49" charset="-122"/>
                <a:ea typeface="KaiTi" panose="02010609060101010101" pitchFamily="49" charset="-122"/>
              </a:rPr>
              <a:t>年　</a:t>
            </a:r>
            <a:r>
              <a:rPr lang="en-US" altLang="ja-JP" sz="2800" dirty="0">
                <a:latin typeface="KaiTi" panose="02010609060101010101" pitchFamily="49" charset="-122"/>
                <a:ea typeface="KaiTi" panose="02010609060101010101" pitchFamily="49" charset="-122"/>
              </a:rPr>
              <a:t>73</a:t>
            </a:r>
            <a:r>
              <a:rPr lang="ja-JP" altLang="en-US" sz="2800" dirty="0">
                <a:latin typeface="KaiTi" panose="02010609060101010101" pitchFamily="49" charset="-122"/>
                <a:ea typeface="KaiTi" panose="02010609060101010101" pitchFamily="49" charset="-122"/>
              </a:rPr>
              <a:t>人</a:t>
            </a:r>
            <a:endParaRPr kumimoji="1"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→予算はあるが、市町村の</a:t>
            </a:r>
            <a:r>
              <a:rPr lang="ja-JP" altLang="en-US" sz="2800" dirty="0">
                <a:solidFill>
                  <a:srgbClr val="FF0000"/>
                </a:solidFill>
                <a:latin typeface="KaiTi" panose="02010609060101010101" pitchFamily="49" charset="-122"/>
                <a:ea typeface="KaiTi" panose="02010609060101010101" pitchFamily="49" charset="-122"/>
              </a:rPr>
              <a:t>努力が不足</a:t>
            </a:r>
            <a:r>
              <a:rPr lang="ja-JP" altLang="en-US" sz="2800" dirty="0">
                <a:latin typeface="KaiTi" panose="02010609060101010101" pitchFamily="49" charset="-122"/>
                <a:ea typeface="KaiTi" panose="02010609060101010101" pitchFamily="49" charset="-122"/>
              </a:rPr>
              <a:t>している</a:t>
            </a:r>
            <a:endParaRPr lang="en-US" altLang="ja-JP" sz="2800" dirty="0">
              <a:latin typeface="KaiTi" panose="02010609060101010101" pitchFamily="49" charset="-122"/>
              <a:ea typeface="KaiTi" panose="02010609060101010101" pitchFamily="49" charset="-122"/>
            </a:endParaRPr>
          </a:p>
          <a:p>
            <a:pPr marL="0" indent="0">
              <a:buNone/>
            </a:pPr>
            <a:r>
              <a:rPr lang="ja-JP" altLang="en-US" sz="2800" b="1" dirty="0">
                <a:latin typeface="KaiTi" panose="02010609060101010101" pitchFamily="49" charset="-122"/>
                <a:ea typeface="KaiTi" panose="02010609060101010101" pitchFamily="49" charset="-122"/>
              </a:rPr>
              <a:t>＜小学校英語教育の課題＞</a:t>
            </a:r>
            <a:endParaRPr lang="en-US" altLang="ja-JP" sz="2800" b="1"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・教員の体制が整っていない</a:t>
            </a:r>
            <a:endParaRPr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・免許法の改正が追いつかない</a:t>
            </a:r>
            <a:endParaRPr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・学級担任の免許を英語教員に出せるか</a:t>
            </a:r>
            <a:endParaRPr lang="en-US" altLang="ja-JP" sz="2800" dirty="0">
              <a:latin typeface="KaiTi" panose="02010609060101010101" pitchFamily="49" charset="-122"/>
              <a:ea typeface="KaiTi" panose="02010609060101010101" pitchFamily="49" charset="-122"/>
            </a:endParaRPr>
          </a:p>
          <a:p>
            <a:pPr marL="0" indent="0">
              <a:buNone/>
            </a:pPr>
            <a:r>
              <a:rPr lang="ja-JP" altLang="en-US" sz="2800" dirty="0">
                <a:latin typeface="KaiTi" panose="02010609060101010101" pitchFamily="49" charset="-122"/>
                <a:ea typeface="KaiTi" panose="02010609060101010101" pitchFamily="49" charset="-122"/>
              </a:rPr>
              <a:t>→多くの予算を使って</a:t>
            </a:r>
            <a:r>
              <a:rPr lang="ja-JP" altLang="en-US" sz="2800" dirty="0">
                <a:solidFill>
                  <a:srgbClr val="FF0000"/>
                </a:solidFill>
                <a:latin typeface="KaiTi" panose="02010609060101010101" pitchFamily="49" charset="-122"/>
                <a:ea typeface="KaiTi" panose="02010609060101010101" pitchFamily="49" charset="-122"/>
              </a:rPr>
              <a:t>研修を行う必要</a:t>
            </a:r>
            <a:r>
              <a:rPr lang="ja-JP" altLang="en-US" sz="2800" dirty="0">
                <a:latin typeface="KaiTi" panose="02010609060101010101" pitchFamily="49" charset="-122"/>
                <a:ea typeface="KaiTi" panose="02010609060101010101" pitchFamily="49" charset="-122"/>
              </a:rPr>
              <a:t>がある</a:t>
            </a:r>
            <a:endParaRPr kumimoji="1" lang="ja-JP" altLang="en-US" dirty="0"/>
          </a:p>
        </p:txBody>
      </p:sp>
    </p:spTree>
    <p:extLst>
      <p:ext uri="{BB962C8B-B14F-4D97-AF65-F5344CB8AC3E}">
        <p14:creationId xmlns:p14="http://schemas.microsoft.com/office/powerpoint/2010/main" val="58643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2F152-A3DA-E6F0-5BE6-68E393BF72B3}"/>
              </a:ext>
            </a:extLst>
          </p:cNvPr>
          <p:cNvSpPr>
            <a:spLocks noGrp="1"/>
          </p:cNvSpPr>
          <p:nvPr>
            <p:ph type="title"/>
          </p:nvPr>
        </p:nvSpPr>
        <p:spPr>
          <a:xfrm>
            <a:off x="0" y="0"/>
            <a:ext cx="10353761" cy="1326321"/>
          </a:xfrm>
        </p:spPr>
        <p:txBody>
          <a:bodyPr>
            <a:normAutofit/>
          </a:bodyPr>
          <a:lstStyle/>
          <a:p>
            <a:r>
              <a:rPr kumimoji="1" lang="ja-JP" altLang="en-US" sz="3600" dirty="0">
                <a:latin typeface="KaiTi" panose="02010609060101010101" pitchFamily="49" charset="-122"/>
                <a:ea typeface="KaiTi" panose="02010609060101010101" pitchFamily="49" charset="-122"/>
              </a:rPr>
              <a:t>１．日本における小学校の英語教育について</a:t>
            </a:r>
            <a:br>
              <a:rPr kumimoji="1" lang="en-US" altLang="ja-JP" sz="3600" dirty="0">
                <a:latin typeface="KaiTi" panose="02010609060101010101" pitchFamily="49" charset="-122"/>
                <a:ea typeface="KaiTi" panose="02010609060101010101" pitchFamily="49" charset="-122"/>
              </a:rPr>
            </a:br>
            <a:r>
              <a:rPr lang="en-US" altLang="ja-JP" sz="3600" dirty="0">
                <a:latin typeface="KaiTi" panose="02010609060101010101" pitchFamily="49" charset="-122"/>
                <a:ea typeface="KaiTi" panose="02010609060101010101" pitchFamily="49" charset="-122"/>
              </a:rPr>
              <a:t>―</a:t>
            </a:r>
            <a:r>
              <a:rPr lang="ja-JP" altLang="en-US" sz="3600" dirty="0">
                <a:latin typeface="KaiTi" panose="02010609060101010101" pitchFamily="49" charset="-122"/>
                <a:ea typeface="KaiTi" panose="02010609060101010101" pitchFamily="49" charset="-122"/>
              </a:rPr>
              <a:t>小学校英語教育での学習の趣旨</a:t>
            </a:r>
            <a:r>
              <a:rPr lang="en-US" altLang="ja-JP" sz="3600" dirty="0">
                <a:latin typeface="KaiTi" panose="02010609060101010101" pitchFamily="49" charset="-122"/>
                <a:ea typeface="KaiTi" panose="02010609060101010101" pitchFamily="49" charset="-122"/>
              </a:rPr>
              <a:t>―</a:t>
            </a:r>
            <a:endParaRPr kumimoji="1" lang="ja-JP" altLang="en-US" sz="3600" dirty="0">
              <a:latin typeface="KaiTi" panose="02010609060101010101" pitchFamily="49" charset="-122"/>
              <a:ea typeface="KaiTi" panose="02010609060101010101" pitchFamily="49" charset="-122"/>
            </a:endParaRPr>
          </a:p>
        </p:txBody>
      </p:sp>
      <p:sp>
        <p:nvSpPr>
          <p:cNvPr id="3" name="コンテンツ プレースホルダー 2">
            <a:extLst>
              <a:ext uri="{FF2B5EF4-FFF2-40B4-BE49-F238E27FC236}">
                <a16:creationId xmlns:a16="http://schemas.microsoft.com/office/drawing/2014/main" id="{48FAE864-F04A-F620-3A37-81DBDFC872EE}"/>
              </a:ext>
            </a:extLst>
          </p:cNvPr>
          <p:cNvSpPr>
            <a:spLocks noGrp="1"/>
          </p:cNvSpPr>
          <p:nvPr>
            <p:ph idx="1"/>
          </p:nvPr>
        </p:nvSpPr>
        <p:spPr>
          <a:xfrm>
            <a:off x="913795" y="1326322"/>
            <a:ext cx="10353762" cy="4982012"/>
          </a:xfrm>
        </p:spPr>
        <p:txBody>
          <a:bodyPr>
            <a:normAutofit fontScale="92500" lnSpcReduction="20000"/>
          </a:bodyPr>
          <a:lstStyle/>
          <a:p>
            <a:pPr marL="0" indent="0">
              <a:buNone/>
            </a:pPr>
            <a:r>
              <a:rPr lang="ja-JP" altLang="en-US" sz="2800" b="1" dirty="0">
                <a:latin typeface="KaiTi" panose="02010609060101010101" pitchFamily="49" charset="-122"/>
                <a:ea typeface="KaiTi" panose="02010609060101010101" pitchFamily="49" charset="-122"/>
              </a:rPr>
              <a:t>①国際理解に関する学習の一環として行われるものであること</a:t>
            </a:r>
            <a:endParaRPr lang="en-US" altLang="ja-JP" sz="2800" b="1" dirty="0">
              <a:latin typeface="KaiTi" panose="02010609060101010101" pitchFamily="49" charset="-122"/>
              <a:ea typeface="KaiTi" panose="02010609060101010101" pitchFamily="49" charset="-122"/>
            </a:endParaRPr>
          </a:p>
          <a:p>
            <a:pPr marL="0" indent="0">
              <a:buNone/>
            </a:pPr>
            <a:endParaRPr kumimoji="1" lang="en-US" altLang="ja-JP" sz="2800" b="1" dirty="0">
              <a:latin typeface="KaiTi" panose="02010609060101010101" pitchFamily="49" charset="-122"/>
              <a:ea typeface="KaiTi" panose="02010609060101010101" pitchFamily="49" charset="-122"/>
            </a:endParaRPr>
          </a:p>
          <a:p>
            <a:pPr marL="0" indent="0">
              <a:buNone/>
            </a:pPr>
            <a:r>
              <a:rPr kumimoji="1" lang="ja-JP" altLang="en-US" sz="2800" b="1" dirty="0">
                <a:latin typeface="KaiTi" panose="02010609060101010101" pitchFamily="49" charset="-122"/>
                <a:ea typeface="KaiTi" panose="02010609060101010101" pitchFamily="49" charset="-122"/>
              </a:rPr>
              <a:t>②中学校の英語教育の前倒しではないこと</a:t>
            </a:r>
            <a:endParaRPr kumimoji="1" lang="en-US" altLang="ja-JP" sz="2800" b="1" dirty="0">
              <a:latin typeface="KaiTi" panose="02010609060101010101" pitchFamily="49" charset="-122"/>
              <a:ea typeface="KaiTi" panose="02010609060101010101" pitchFamily="49" charset="-122"/>
            </a:endParaRPr>
          </a:p>
          <a:p>
            <a:pPr marL="0" indent="0">
              <a:buNone/>
            </a:pPr>
            <a:endParaRPr lang="en-US" altLang="ja-JP" sz="2800" b="1" dirty="0">
              <a:latin typeface="KaiTi" panose="02010609060101010101" pitchFamily="49" charset="-122"/>
              <a:ea typeface="KaiTi" panose="02010609060101010101" pitchFamily="49" charset="-122"/>
            </a:endParaRPr>
          </a:p>
          <a:p>
            <a:pPr marL="0" indent="0">
              <a:buNone/>
            </a:pPr>
            <a:r>
              <a:rPr kumimoji="1" lang="ja-JP" altLang="en-US" sz="2800" b="1" dirty="0">
                <a:latin typeface="KaiTi" panose="02010609060101010101" pitchFamily="49" charset="-122"/>
                <a:ea typeface="KaiTi" panose="02010609060101010101" pitchFamily="49" charset="-122"/>
              </a:rPr>
              <a:t>③児童を外国語にふれさせること</a:t>
            </a:r>
            <a:endParaRPr kumimoji="1" lang="en-US" altLang="ja-JP" sz="2800" b="1" dirty="0">
              <a:latin typeface="KaiTi" panose="02010609060101010101" pitchFamily="49" charset="-122"/>
              <a:ea typeface="KaiTi" panose="02010609060101010101" pitchFamily="49" charset="-122"/>
            </a:endParaRPr>
          </a:p>
          <a:p>
            <a:pPr marL="0" indent="0">
              <a:buNone/>
            </a:pPr>
            <a:endParaRPr lang="en-US" altLang="ja-JP" sz="2800" b="1" dirty="0">
              <a:latin typeface="KaiTi" panose="02010609060101010101" pitchFamily="49" charset="-122"/>
              <a:ea typeface="KaiTi" panose="02010609060101010101" pitchFamily="49" charset="-122"/>
            </a:endParaRPr>
          </a:p>
          <a:p>
            <a:pPr marL="0" indent="0">
              <a:buNone/>
            </a:pPr>
            <a:r>
              <a:rPr lang="ja-JP" altLang="en-US" sz="2800" b="1" dirty="0">
                <a:latin typeface="KaiTi" panose="02010609060101010101" pitchFamily="49" charset="-122"/>
                <a:ea typeface="KaiTi" panose="02010609060101010101" pitchFamily="49" charset="-122"/>
              </a:rPr>
              <a:t>④外国の生活や文化などに慣れ親しませること</a:t>
            </a:r>
            <a:endParaRPr lang="en-US" altLang="ja-JP" sz="2800" b="1" dirty="0">
              <a:latin typeface="KaiTi" panose="02010609060101010101" pitchFamily="49" charset="-122"/>
              <a:ea typeface="KaiTi" panose="02010609060101010101" pitchFamily="49" charset="-122"/>
            </a:endParaRPr>
          </a:p>
          <a:p>
            <a:pPr marL="0" indent="0">
              <a:buNone/>
            </a:pPr>
            <a:endParaRPr kumimoji="1" lang="en-US" altLang="ja-JP" sz="2800" b="1" dirty="0">
              <a:latin typeface="KaiTi" panose="02010609060101010101" pitchFamily="49" charset="-122"/>
              <a:ea typeface="KaiTi" panose="02010609060101010101" pitchFamily="49" charset="-122"/>
            </a:endParaRPr>
          </a:p>
          <a:p>
            <a:pPr marL="0" indent="0">
              <a:buNone/>
            </a:pPr>
            <a:r>
              <a:rPr lang="ja-JP" altLang="en-US" sz="2800" b="1" dirty="0">
                <a:latin typeface="KaiTi" panose="02010609060101010101" pitchFamily="49" charset="-122"/>
                <a:ea typeface="KaiTi" panose="02010609060101010101" pitchFamily="49" charset="-122"/>
              </a:rPr>
              <a:t>⑤体験的な学習であること</a:t>
            </a:r>
            <a:endParaRPr kumimoji="1" lang="ja-JP" altLang="en-US" dirty="0"/>
          </a:p>
        </p:txBody>
      </p:sp>
    </p:spTree>
    <p:extLst>
      <p:ext uri="{BB962C8B-B14F-4D97-AF65-F5344CB8AC3E}">
        <p14:creationId xmlns:p14="http://schemas.microsoft.com/office/powerpoint/2010/main" val="3333131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TM04033921[[fn=ダマスク]]</Template>
  <TotalTime>388</TotalTime>
  <Words>2648</Words>
  <Application>Microsoft Office PowerPoint</Application>
  <PresentationFormat>ワイド画面</PresentationFormat>
  <Paragraphs>215</Paragraphs>
  <Slides>28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28</vt:i4>
      </vt:variant>
    </vt:vector>
  </HeadingPairs>
  <TitlesOfParts>
    <vt:vector size="34" baseType="lpstr">
      <vt:lpstr>KaiTi</vt:lpstr>
      <vt:lpstr>Arial</vt:lpstr>
      <vt:lpstr>Bookman Old Style</vt:lpstr>
      <vt:lpstr>Rockwell</vt:lpstr>
      <vt:lpstr>ZCOOL KuaiLe</vt:lpstr>
      <vt:lpstr>Damask</vt:lpstr>
      <vt:lpstr>日本における小学校の 英語教育について</vt:lpstr>
      <vt:lpstr>１．日本における小学校の英語教育について  ２．中国における小学校の英語教育について  ３．台湾における小学校の英語教育について  ４．中国・台湾と日本の小学校英語教育を比較して  ５．日本型英語教育を築くために</vt:lpstr>
      <vt:lpstr>１．日本における小学校の英語教育について  ２．中国における小学校の英語教育について  ３．台湾における小学校の英語教育について  ４．中国・台湾と日本の小学校英語教育を比較して  ５．日本型英語教育を築くために</vt:lpstr>
      <vt:lpstr>１．日本における小学校の英語教育について ―現状―</vt:lpstr>
      <vt:lpstr>１．日本における小学校の英語教育について ―英語教育を導入する背景―</vt:lpstr>
      <vt:lpstr>１．日本における小学校の英語教育について ―英語活動を行っている小学校の詳細①―</vt:lpstr>
      <vt:lpstr>１．日本における小学校の英語教育について ―英語活動を行っている小学校の詳細②―</vt:lpstr>
      <vt:lpstr>１．日本における小学校の英語教育について ―英語活動を行っている小学校の詳細③―</vt:lpstr>
      <vt:lpstr>１．日本における小学校の英語教育について ―小学校英語教育での学習の趣旨―</vt:lpstr>
      <vt:lpstr>１．日本における小学校の英語教育について  ２．中国における小学校の英語教育について  ３．台湾における小学校の英語教育について  ４．中国・台湾と日本の小学校英語教育を比較して  ５．日本型英語教育を築くために</vt:lpstr>
      <vt:lpstr>１．中国における小学校の英語教育について ―現状―</vt:lpstr>
      <vt:lpstr>１．中国における小学校の英語教育について ―小学5年生の英語のレベル―</vt:lpstr>
      <vt:lpstr>１．中国における小学校の英語教育について ―中国の小学校英語の特徴―</vt:lpstr>
      <vt:lpstr>１．日本における小学校の英語教育について  ２．中国における小学校の英語教育について  ３．台湾における小学校の英語教育について  ４．中国・台湾と日本の小学校英語教育を比較して  ５．日本型英語教育を築くために</vt:lpstr>
      <vt:lpstr>１．台湾における小学校の英語教育について ―現状―</vt:lpstr>
      <vt:lpstr>１．台湾における小学校の英語教育について ―教育現場の実態―</vt:lpstr>
      <vt:lpstr>１．台湾における小学校の英語教育について ―課題―</vt:lpstr>
      <vt:lpstr>１．日本における小学校の英語教育について  ２．中国における小学校の英語教育について  ３．台湾における小学校の英語教育について  ４．中国・台湾と日本の小学校英語教育を比較して  ５．日本型英語教育を築くために</vt:lpstr>
      <vt:lpstr>4.中国・台湾と日本の小学校英語教育を比較して </vt:lpstr>
      <vt:lpstr>4.中国・台湾と日本の小学校英語教育を比較して </vt:lpstr>
      <vt:lpstr>4.中国・台湾と日本の小学校英語教育を比較して ―台湾における教員養成の例― </vt:lpstr>
      <vt:lpstr>4.中国・台湾と日本の小学校英語教育を比較して </vt:lpstr>
      <vt:lpstr>4.中国・台湾と日本の小学校英語教育を比較して </vt:lpstr>
      <vt:lpstr>１．日本における小学校の英語教育について  ２．中国における小学校の英語教育について  ３．台湾における小学校の英語教育について  ４．中国・台湾と日本の小学校英語教育を比較して  ５．日本型英語教育を築くために</vt:lpstr>
      <vt:lpstr>5.日本型英語教育を築くために</vt:lpstr>
      <vt:lpstr>5.日本型英語教育を築くために </vt:lpstr>
      <vt:lpstr>参考文献</vt:lpstr>
      <vt:lpstr>谢谢大家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日本における小学校の 英語教育について</dc:title>
  <dc:creator>sasaman2@key.ocn.ne.jp</dc:creator>
  <cp:lastModifiedBy>sasaman2@key.ocn.ne.jp</cp:lastModifiedBy>
  <cp:revision>40</cp:revision>
  <dcterms:created xsi:type="dcterms:W3CDTF">2023-06-22T03:52:00Z</dcterms:created>
  <dcterms:modified xsi:type="dcterms:W3CDTF">2023-07-05T16:03:41Z</dcterms:modified>
</cp:coreProperties>
</file>